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83" r:id="rId4"/>
    <p:sldId id="259" r:id="rId5"/>
    <p:sldId id="256" r:id="rId6"/>
    <p:sldId id="258" r:id="rId7"/>
    <p:sldId id="262" r:id="rId8"/>
    <p:sldId id="260" r:id="rId9"/>
    <p:sldId id="261" r:id="rId10"/>
    <p:sldId id="263" r:id="rId11"/>
    <p:sldId id="264" r:id="rId12"/>
    <p:sldId id="266" r:id="rId13"/>
    <p:sldId id="267" r:id="rId14"/>
    <p:sldId id="269" r:id="rId15"/>
    <p:sldId id="286" r:id="rId16"/>
    <p:sldId id="270" r:id="rId17"/>
    <p:sldId id="271" r:id="rId18"/>
    <p:sldId id="274" r:id="rId19"/>
    <p:sldId id="275" r:id="rId20"/>
    <p:sldId id="276" r:id="rId21"/>
    <p:sldId id="277" r:id="rId22"/>
    <p:sldId id="278" r:id="rId23"/>
    <p:sldId id="287" r:id="rId24"/>
    <p:sldId id="279" r:id="rId25"/>
    <p:sldId id="280" r:id="rId26"/>
    <p:sldId id="281" r:id="rId27"/>
    <p:sldId id="288" r:id="rId28"/>
    <p:sldId id="289" r:id="rId29"/>
    <p:sldId id="290" r:id="rId30"/>
  </p:sldIdLst>
  <p:sldSz cx="12192000" cy="6858000"/>
  <p:notesSz cx="6858000" cy="9144000"/>
  <p:defaultTextStyle>
    <a:defPPr>
      <a:defRPr lang="am-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9" autoAdjust="0"/>
    <p:restoredTop sz="94660"/>
  </p:normalViewPr>
  <p:slideViewPr>
    <p:cSldViewPr snapToGrid="0">
      <p:cViewPr varScale="1">
        <p:scale>
          <a:sx n="69" d="100"/>
          <a:sy n="69" d="100"/>
        </p:scale>
        <p:origin x="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evry\Documents\CEIS110\CEIS110TemperatureHumidity.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Temperature and</a:t>
            </a:r>
            <a:r>
              <a:rPr lang="en-US" baseline="0"/>
              <a:t> Humidity</a:t>
            </a:r>
            <a:endParaRPr lang="en-US"/>
          </a:p>
        </c:rich>
      </c:tx>
      <c:layout>
        <c:manualLayout>
          <c:xMode val="edge"/>
          <c:yMode val="edge"/>
          <c:x val="0.3095197543944645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am-ET"/>
        </a:p>
      </c:txPr>
    </c:title>
    <c:autoTitleDeleted val="0"/>
    <c:plotArea>
      <c:layout/>
      <c:lineChart>
        <c:grouping val="standard"/>
        <c:varyColors val="0"/>
        <c:ser>
          <c:idx val="0"/>
          <c:order val="0"/>
          <c:tx>
            <c:strRef>
              <c:f>formatdata!$A$1</c:f>
              <c:strCache>
                <c:ptCount val="1"/>
                <c:pt idx="0">
                  <c:v>Celsius</c:v>
                </c:pt>
              </c:strCache>
            </c:strRef>
          </c:tx>
          <c:spPr>
            <a:ln w="28575" cap="rnd">
              <a:solidFill>
                <a:schemeClr val="accent1"/>
              </a:solidFill>
              <a:round/>
            </a:ln>
            <a:effectLst/>
          </c:spPr>
          <c:marker>
            <c:symbol val="none"/>
          </c:marker>
          <c:val>
            <c:numRef>
              <c:f>formatdata!$A$2:$A$103</c:f>
              <c:numCache>
                <c:formatCode>General</c:formatCode>
                <c:ptCount val="102"/>
                <c:pt idx="0">
                  <c:v>16.100000000000001</c:v>
                </c:pt>
                <c:pt idx="1">
                  <c:v>16.100000000000001</c:v>
                </c:pt>
                <c:pt idx="2">
                  <c:v>15.6</c:v>
                </c:pt>
                <c:pt idx="3">
                  <c:v>15.6</c:v>
                </c:pt>
                <c:pt idx="4">
                  <c:v>15.6</c:v>
                </c:pt>
                <c:pt idx="5">
                  <c:v>15</c:v>
                </c:pt>
                <c:pt idx="6">
                  <c:v>14.4</c:v>
                </c:pt>
                <c:pt idx="7">
                  <c:v>14</c:v>
                </c:pt>
                <c:pt idx="8">
                  <c:v>15</c:v>
                </c:pt>
                <c:pt idx="9">
                  <c:v>15</c:v>
                </c:pt>
                <c:pt idx="10">
                  <c:v>15</c:v>
                </c:pt>
                <c:pt idx="11">
                  <c:v>17.2</c:v>
                </c:pt>
                <c:pt idx="12">
                  <c:v>17.8</c:v>
                </c:pt>
                <c:pt idx="13">
                  <c:v>18.899999999999999</c:v>
                </c:pt>
                <c:pt idx="14">
                  <c:v>20.6</c:v>
                </c:pt>
                <c:pt idx="15">
                  <c:v>18.899999999999999</c:v>
                </c:pt>
                <c:pt idx="16">
                  <c:v>18.899999999999999</c:v>
                </c:pt>
                <c:pt idx="17">
                  <c:v>18.3</c:v>
                </c:pt>
                <c:pt idx="18">
                  <c:v>17.8</c:v>
                </c:pt>
                <c:pt idx="19">
                  <c:v>17.8</c:v>
                </c:pt>
                <c:pt idx="20">
                  <c:v>16.7</c:v>
                </c:pt>
                <c:pt idx="21">
                  <c:v>16.100000000000001</c:v>
                </c:pt>
                <c:pt idx="22">
                  <c:v>15</c:v>
                </c:pt>
                <c:pt idx="23">
                  <c:v>15</c:v>
                </c:pt>
                <c:pt idx="24">
                  <c:v>14.4</c:v>
                </c:pt>
                <c:pt idx="25">
                  <c:v>13.3</c:v>
                </c:pt>
                <c:pt idx="26">
                  <c:v>11.1</c:v>
                </c:pt>
                <c:pt idx="27">
                  <c:v>10</c:v>
                </c:pt>
                <c:pt idx="28">
                  <c:v>9</c:v>
                </c:pt>
                <c:pt idx="29">
                  <c:v>9.4</c:v>
                </c:pt>
                <c:pt idx="30">
                  <c:v>8.3000000000000007</c:v>
                </c:pt>
                <c:pt idx="31">
                  <c:v>7.8</c:v>
                </c:pt>
                <c:pt idx="32">
                  <c:v>7</c:v>
                </c:pt>
                <c:pt idx="33">
                  <c:v>7.2</c:v>
                </c:pt>
                <c:pt idx="34">
                  <c:v>7</c:v>
                </c:pt>
                <c:pt idx="35">
                  <c:v>6.7</c:v>
                </c:pt>
                <c:pt idx="36">
                  <c:v>6.7</c:v>
                </c:pt>
                <c:pt idx="37">
                  <c:v>7</c:v>
                </c:pt>
                <c:pt idx="38">
                  <c:v>6.7</c:v>
                </c:pt>
                <c:pt idx="39">
                  <c:v>7</c:v>
                </c:pt>
                <c:pt idx="40">
                  <c:v>7.2</c:v>
                </c:pt>
                <c:pt idx="41">
                  <c:v>7.2</c:v>
                </c:pt>
                <c:pt idx="42">
                  <c:v>7.2</c:v>
                </c:pt>
                <c:pt idx="43">
                  <c:v>7.8</c:v>
                </c:pt>
                <c:pt idx="44">
                  <c:v>8</c:v>
                </c:pt>
                <c:pt idx="45">
                  <c:v>8</c:v>
                </c:pt>
                <c:pt idx="46">
                  <c:v>8.3000000000000007</c:v>
                </c:pt>
                <c:pt idx="47">
                  <c:v>8</c:v>
                </c:pt>
                <c:pt idx="48">
                  <c:v>8</c:v>
                </c:pt>
                <c:pt idx="49">
                  <c:v>8.3000000000000007</c:v>
                </c:pt>
                <c:pt idx="50">
                  <c:v>8</c:v>
                </c:pt>
                <c:pt idx="51">
                  <c:v>8</c:v>
                </c:pt>
                <c:pt idx="52">
                  <c:v>8</c:v>
                </c:pt>
                <c:pt idx="53">
                  <c:v>7.8</c:v>
                </c:pt>
                <c:pt idx="54">
                  <c:v>8</c:v>
                </c:pt>
                <c:pt idx="55">
                  <c:v>8</c:v>
                </c:pt>
                <c:pt idx="56">
                  <c:v>7.8</c:v>
                </c:pt>
                <c:pt idx="57">
                  <c:v>8</c:v>
                </c:pt>
                <c:pt idx="58">
                  <c:v>8</c:v>
                </c:pt>
                <c:pt idx="59">
                  <c:v>8</c:v>
                </c:pt>
                <c:pt idx="60">
                  <c:v>8</c:v>
                </c:pt>
                <c:pt idx="61">
                  <c:v>7.8</c:v>
                </c:pt>
                <c:pt idx="62">
                  <c:v>8</c:v>
                </c:pt>
                <c:pt idx="63">
                  <c:v>8.3000000000000007</c:v>
                </c:pt>
                <c:pt idx="64">
                  <c:v>8.3000000000000007</c:v>
                </c:pt>
                <c:pt idx="65">
                  <c:v>8</c:v>
                </c:pt>
                <c:pt idx="66">
                  <c:v>8</c:v>
                </c:pt>
                <c:pt idx="67">
                  <c:v>8</c:v>
                </c:pt>
                <c:pt idx="68">
                  <c:v>8</c:v>
                </c:pt>
                <c:pt idx="69">
                  <c:v>8.3000000000000007</c:v>
                </c:pt>
                <c:pt idx="70">
                  <c:v>9</c:v>
                </c:pt>
                <c:pt idx="71">
                  <c:v>8</c:v>
                </c:pt>
                <c:pt idx="72">
                  <c:v>8.3000000000000007</c:v>
                </c:pt>
                <c:pt idx="73">
                  <c:v>8</c:v>
                </c:pt>
                <c:pt idx="74">
                  <c:v>8</c:v>
                </c:pt>
                <c:pt idx="75">
                  <c:v>8.9</c:v>
                </c:pt>
                <c:pt idx="76">
                  <c:v>9</c:v>
                </c:pt>
                <c:pt idx="77">
                  <c:v>9</c:v>
                </c:pt>
                <c:pt idx="78">
                  <c:v>8.9</c:v>
                </c:pt>
                <c:pt idx="79">
                  <c:v>9</c:v>
                </c:pt>
                <c:pt idx="80">
                  <c:v>9</c:v>
                </c:pt>
                <c:pt idx="81">
                  <c:v>8.9</c:v>
                </c:pt>
                <c:pt idx="82">
                  <c:v>8.9</c:v>
                </c:pt>
                <c:pt idx="83">
                  <c:v>9</c:v>
                </c:pt>
                <c:pt idx="84">
                  <c:v>9</c:v>
                </c:pt>
                <c:pt idx="85">
                  <c:v>9</c:v>
                </c:pt>
                <c:pt idx="86">
                  <c:v>9.4</c:v>
                </c:pt>
                <c:pt idx="87">
                  <c:v>10</c:v>
                </c:pt>
                <c:pt idx="88">
                  <c:v>10</c:v>
                </c:pt>
                <c:pt idx="89">
                  <c:v>10.6</c:v>
                </c:pt>
                <c:pt idx="90">
                  <c:v>11.7</c:v>
                </c:pt>
                <c:pt idx="91">
                  <c:v>12</c:v>
                </c:pt>
                <c:pt idx="92">
                  <c:v>12.2</c:v>
                </c:pt>
                <c:pt idx="93">
                  <c:v>12</c:v>
                </c:pt>
                <c:pt idx="94">
                  <c:v>12</c:v>
                </c:pt>
                <c:pt idx="95">
                  <c:v>12</c:v>
                </c:pt>
                <c:pt idx="96">
                  <c:v>12.2</c:v>
                </c:pt>
                <c:pt idx="97">
                  <c:v>12</c:v>
                </c:pt>
                <c:pt idx="98">
                  <c:v>12</c:v>
                </c:pt>
                <c:pt idx="99">
                  <c:v>12</c:v>
                </c:pt>
                <c:pt idx="100">
                  <c:v>12.2</c:v>
                </c:pt>
                <c:pt idx="101">
                  <c:v>11.7</c:v>
                </c:pt>
              </c:numCache>
            </c:numRef>
          </c:val>
          <c:smooth val="0"/>
          <c:extLst>
            <c:ext xmlns:c16="http://schemas.microsoft.com/office/drawing/2014/chart" uri="{C3380CC4-5D6E-409C-BE32-E72D297353CC}">
              <c16:uniqueId val="{00000000-BFFF-41DF-8381-7831EC75C100}"/>
            </c:ext>
          </c:extLst>
        </c:ser>
        <c:ser>
          <c:idx val="1"/>
          <c:order val="1"/>
          <c:tx>
            <c:strRef>
              <c:f>formatdata!$B$1</c:f>
              <c:strCache>
                <c:ptCount val="1"/>
                <c:pt idx="0">
                  <c:v>Fahrenheit</c:v>
                </c:pt>
              </c:strCache>
            </c:strRef>
          </c:tx>
          <c:spPr>
            <a:ln w="28575" cap="rnd">
              <a:solidFill>
                <a:schemeClr val="accent2"/>
              </a:solidFill>
              <a:round/>
            </a:ln>
            <a:effectLst/>
          </c:spPr>
          <c:marker>
            <c:symbol val="none"/>
          </c:marker>
          <c:val>
            <c:numRef>
              <c:f>formatdata!$B$2:$B$103</c:f>
              <c:numCache>
                <c:formatCode>General</c:formatCode>
                <c:ptCount val="102"/>
                <c:pt idx="0">
                  <c:v>60.98</c:v>
                </c:pt>
                <c:pt idx="1">
                  <c:v>60.98</c:v>
                </c:pt>
                <c:pt idx="2">
                  <c:v>60.08</c:v>
                </c:pt>
                <c:pt idx="3">
                  <c:v>60.08</c:v>
                </c:pt>
                <c:pt idx="4">
                  <c:v>60.08</c:v>
                </c:pt>
                <c:pt idx="5">
                  <c:v>59</c:v>
                </c:pt>
                <c:pt idx="6">
                  <c:v>57.92</c:v>
                </c:pt>
                <c:pt idx="7">
                  <c:v>57.2</c:v>
                </c:pt>
                <c:pt idx="8">
                  <c:v>59</c:v>
                </c:pt>
                <c:pt idx="9">
                  <c:v>59</c:v>
                </c:pt>
                <c:pt idx="10">
                  <c:v>59</c:v>
                </c:pt>
                <c:pt idx="11">
                  <c:v>62.959999999999901</c:v>
                </c:pt>
                <c:pt idx="12">
                  <c:v>64.040000000000006</c:v>
                </c:pt>
                <c:pt idx="13">
                  <c:v>66.02</c:v>
                </c:pt>
                <c:pt idx="14">
                  <c:v>69.08</c:v>
                </c:pt>
                <c:pt idx="15">
                  <c:v>66.02</c:v>
                </c:pt>
                <c:pt idx="16">
                  <c:v>66.02</c:v>
                </c:pt>
                <c:pt idx="17">
                  <c:v>64.94</c:v>
                </c:pt>
                <c:pt idx="18">
                  <c:v>64.040000000000006</c:v>
                </c:pt>
                <c:pt idx="19">
                  <c:v>64.040000000000006</c:v>
                </c:pt>
                <c:pt idx="20">
                  <c:v>62.059999999999903</c:v>
                </c:pt>
                <c:pt idx="21">
                  <c:v>60.98</c:v>
                </c:pt>
                <c:pt idx="22">
                  <c:v>59</c:v>
                </c:pt>
                <c:pt idx="23">
                  <c:v>59</c:v>
                </c:pt>
                <c:pt idx="24">
                  <c:v>57.92</c:v>
                </c:pt>
                <c:pt idx="25">
                  <c:v>55.94</c:v>
                </c:pt>
                <c:pt idx="26">
                  <c:v>51.98</c:v>
                </c:pt>
                <c:pt idx="27">
                  <c:v>50</c:v>
                </c:pt>
                <c:pt idx="28">
                  <c:v>48.2</c:v>
                </c:pt>
                <c:pt idx="29">
                  <c:v>48.92</c:v>
                </c:pt>
                <c:pt idx="30">
                  <c:v>46.94</c:v>
                </c:pt>
                <c:pt idx="31">
                  <c:v>46.04</c:v>
                </c:pt>
                <c:pt idx="32">
                  <c:v>44.6</c:v>
                </c:pt>
                <c:pt idx="33">
                  <c:v>44.96</c:v>
                </c:pt>
                <c:pt idx="34">
                  <c:v>44.6</c:v>
                </c:pt>
                <c:pt idx="35">
                  <c:v>44.06</c:v>
                </c:pt>
                <c:pt idx="36">
                  <c:v>44.06</c:v>
                </c:pt>
                <c:pt idx="37">
                  <c:v>44.6</c:v>
                </c:pt>
                <c:pt idx="38">
                  <c:v>44.06</c:v>
                </c:pt>
                <c:pt idx="39">
                  <c:v>44.6</c:v>
                </c:pt>
                <c:pt idx="40">
                  <c:v>44.96</c:v>
                </c:pt>
                <c:pt idx="41">
                  <c:v>44.96</c:v>
                </c:pt>
                <c:pt idx="42">
                  <c:v>44.96</c:v>
                </c:pt>
                <c:pt idx="43">
                  <c:v>46.04</c:v>
                </c:pt>
                <c:pt idx="44">
                  <c:v>46.4</c:v>
                </c:pt>
                <c:pt idx="45">
                  <c:v>46.4</c:v>
                </c:pt>
                <c:pt idx="46">
                  <c:v>46.94</c:v>
                </c:pt>
                <c:pt idx="47">
                  <c:v>46.4</c:v>
                </c:pt>
                <c:pt idx="48">
                  <c:v>46.4</c:v>
                </c:pt>
                <c:pt idx="49">
                  <c:v>46.94</c:v>
                </c:pt>
                <c:pt idx="50">
                  <c:v>46.4</c:v>
                </c:pt>
                <c:pt idx="51">
                  <c:v>46.4</c:v>
                </c:pt>
                <c:pt idx="52">
                  <c:v>46.4</c:v>
                </c:pt>
                <c:pt idx="53">
                  <c:v>46.04</c:v>
                </c:pt>
                <c:pt idx="54">
                  <c:v>46.4</c:v>
                </c:pt>
                <c:pt idx="55">
                  <c:v>46.4</c:v>
                </c:pt>
                <c:pt idx="56">
                  <c:v>46.04</c:v>
                </c:pt>
                <c:pt idx="57">
                  <c:v>46.4</c:v>
                </c:pt>
                <c:pt idx="58">
                  <c:v>46.4</c:v>
                </c:pt>
                <c:pt idx="59">
                  <c:v>46.4</c:v>
                </c:pt>
                <c:pt idx="60">
                  <c:v>46.4</c:v>
                </c:pt>
                <c:pt idx="61">
                  <c:v>46.04</c:v>
                </c:pt>
                <c:pt idx="62">
                  <c:v>46.4</c:v>
                </c:pt>
                <c:pt idx="63">
                  <c:v>46.94</c:v>
                </c:pt>
                <c:pt idx="64">
                  <c:v>46.94</c:v>
                </c:pt>
                <c:pt idx="65">
                  <c:v>46.4</c:v>
                </c:pt>
                <c:pt idx="66">
                  <c:v>46.4</c:v>
                </c:pt>
                <c:pt idx="67">
                  <c:v>46.4</c:v>
                </c:pt>
                <c:pt idx="68">
                  <c:v>46.4</c:v>
                </c:pt>
                <c:pt idx="69">
                  <c:v>46.94</c:v>
                </c:pt>
                <c:pt idx="70">
                  <c:v>48.2</c:v>
                </c:pt>
                <c:pt idx="71">
                  <c:v>46.4</c:v>
                </c:pt>
                <c:pt idx="72">
                  <c:v>46.94</c:v>
                </c:pt>
                <c:pt idx="73">
                  <c:v>46.4</c:v>
                </c:pt>
                <c:pt idx="74">
                  <c:v>46.4</c:v>
                </c:pt>
                <c:pt idx="75">
                  <c:v>48.02</c:v>
                </c:pt>
                <c:pt idx="76">
                  <c:v>48.2</c:v>
                </c:pt>
                <c:pt idx="77">
                  <c:v>48.2</c:v>
                </c:pt>
                <c:pt idx="78">
                  <c:v>48.02</c:v>
                </c:pt>
                <c:pt idx="79">
                  <c:v>48.2</c:v>
                </c:pt>
                <c:pt idx="80">
                  <c:v>48.2</c:v>
                </c:pt>
                <c:pt idx="81">
                  <c:v>48.02</c:v>
                </c:pt>
                <c:pt idx="82">
                  <c:v>48.02</c:v>
                </c:pt>
                <c:pt idx="83">
                  <c:v>48.2</c:v>
                </c:pt>
                <c:pt idx="84">
                  <c:v>48.2</c:v>
                </c:pt>
                <c:pt idx="85">
                  <c:v>48.2</c:v>
                </c:pt>
                <c:pt idx="86">
                  <c:v>48.92</c:v>
                </c:pt>
                <c:pt idx="87">
                  <c:v>50</c:v>
                </c:pt>
                <c:pt idx="88">
                  <c:v>50</c:v>
                </c:pt>
                <c:pt idx="89">
                  <c:v>51.08</c:v>
                </c:pt>
                <c:pt idx="90">
                  <c:v>53.06</c:v>
                </c:pt>
                <c:pt idx="91">
                  <c:v>53.6</c:v>
                </c:pt>
                <c:pt idx="92">
                  <c:v>53.96</c:v>
                </c:pt>
                <c:pt idx="93">
                  <c:v>53.6</c:v>
                </c:pt>
                <c:pt idx="94">
                  <c:v>53.6</c:v>
                </c:pt>
                <c:pt idx="95">
                  <c:v>53.6</c:v>
                </c:pt>
                <c:pt idx="96">
                  <c:v>53.96</c:v>
                </c:pt>
                <c:pt idx="97">
                  <c:v>53.6</c:v>
                </c:pt>
                <c:pt idx="98">
                  <c:v>53.6</c:v>
                </c:pt>
                <c:pt idx="99">
                  <c:v>53.6</c:v>
                </c:pt>
                <c:pt idx="100">
                  <c:v>53.96</c:v>
                </c:pt>
                <c:pt idx="101">
                  <c:v>53.06</c:v>
                </c:pt>
              </c:numCache>
            </c:numRef>
          </c:val>
          <c:smooth val="0"/>
          <c:extLst>
            <c:ext xmlns:c16="http://schemas.microsoft.com/office/drawing/2014/chart" uri="{C3380CC4-5D6E-409C-BE32-E72D297353CC}">
              <c16:uniqueId val="{00000001-BFFF-41DF-8381-7831EC75C100}"/>
            </c:ext>
          </c:extLst>
        </c:ser>
        <c:ser>
          <c:idx val="2"/>
          <c:order val="2"/>
          <c:tx>
            <c:strRef>
              <c:f>formatdata!$C$1</c:f>
              <c:strCache>
                <c:ptCount val="1"/>
                <c:pt idx="0">
                  <c:v>Humidity</c:v>
                </c:pt>
              </c:strCache>
            </c:strRef>
          </c:tx>
          <c:spPr>
            <a:ln w="28575" cap="rnd">
              <a:solidFill>
                <a:schemeClr val="accent3"/>
              </a:solidFill>
              <a:round/>
            </a:ln>
            <a:effectLst/>
          </c:spPr>
          <c:marker>
            <c:symbol val="none"/>
          </c:marker>
          <c:val>
            <c:numRef>
              <c:f>formatdata!$C$2:$C$103</c:f>
              <c:numCache>
                <c:formatCode>General</c:formatCode>
                <c:ptCount val="102"/>
                <c:pt idx="0">
                  <c:v>67.133566942379005</c:v>
                </c:pt>
                <c:pt idx="1">
                  <c:v>57.870774670853002</c:v>
                </c:pt>
                <c:pt idx="2">
                  <c:v>51.370753919957998</c:v>
                </c:pt>
                <c:pt idx="3">
                  <c:v>49.273923154696</c:v>
                </c:pt>
                <c:pt idx="4">
                  <c:v>45.625494580876001</c:v>
                </c:pt>
                <c:pt idx="5">
                  <c:v>47.416810583466997</c:v>
                </c:pt>
                <c:pt idx="6">
                  <c:v>47.248268299697003</c:v>
                </c:pt>
                <c:pt idx="7">
                  <c:v>41.158259861308998</c:v>
                </c:pt>
                <c:pt idx="8">
                  <c:v>38.862552721019</c:v>
                </c:pt>
                <c:pt idx="9">
                  <c:v>35.895779599988998</c:v>
                </c:pt>
                <c:pt idx="10">
                  <c:v>37.488114333009001</c:v>
                </c:pt>
                <c:pt idx="11">
                  <c:v>36.53951762562</c:v>
                </c:pt>
                <c:pt idx="12">
                  <c:v>36.714129955097</c:v>
                </c:pt>
                <c:pt idx="13">
                  <c:v>37.033180796857998</c:v>
                </c:pt>
                <c:pt idx="14">
                  <c:v>34.515809249439002</c:v>
                </c:pt>
                <c:pt idx="15">
                  <c:v>38.354294743102997</c:v>
                </c:pt>
                <c:pt idx="16">
                  <c:v>39.994527654351998</c:v>
                </c:pt>
                <c:pt idx="17">
                  <c:v>41.524660943752998</c:v>
                </c:pt>
                <c:pt idx="18">
                  <c:v>42.850050016475002</c:v>
                </c:pt>
                <c:pt idx="19">
                  <c:v>42.850050016475002</c:v>
                </c:pt>
                <c:pt idx="20">
                  <c:v>42.534978823998998</c:v>
                </c:pt>
                <c:pt idx="21">
                  <c:v>44.190554595991998</c:v>
                </c:pt>
                <c:pt idx="22">
                  <c:v>47.750933415535997</c:v>
                </c:pt>
                <c:pt idx="23">
                  <c:v>47.416810583466997</c:v>
                </c:pt>
                <c:pt idx="24">
                  <c:v>47.248268299697003</c:v>
                </c:pt>
                <c:pt idx="25">
                  <c:v>52.935170405058003</c:v>
                </c:pt>
                <c:pt idx="26">
                  <c:v>71.300446309394999</c:v>
                </c:pt>
                <c:pt idx="27">
                  <c:v>65.824827442761006</c:v>
                </c:pt>
                <c:pt idx="28">
                  <c:v>66.069675859941</c:v>
                </c:pt>
                <c:pt idx="29">
                  <c:v>65.692333000220003</c:v>
                </c:pt>
                <c:pt idx="30">
                  <c:v>76.443291612891002</c:v>
                </c:pt>
                <c:pt idx="31">
                  <c:v>82.466908225816994</c:v>
                </c:pt>
                <c:pt idx="32">
                  <c:v>93.352225938757002</c:v>
                </c:pt>
                <c:pt idx="33">
                  <c:v>92.720676321385994</c:v>
                </c:pt>
                <c:pt idx="34">
                  <c:v>93.352225938757002</c:v>
                </c:pt>
                <c:pt idx="35">
                  <c:v>95.953424201416993</c:v>
                </c:pt>
                <c:pt idx="36">
                  <c:v>92.692530298592004</c:v>
                </c:pt>
                <c:pt idx="37">
                  <c:v>93.352225938757002</c:v>
                </c:pt>
                <c:pt idx="38">
                  <c:v>95.953424201416993</c:v>
                </c:pt>
                <c:pt idx="39">
                  <c:v>93.352225938757002</c:v>
                </c:pt>
                <c:pt idx="40">
                  <c:v>92.720676321385994</c:v>
                </c:pt>
                <c:pt idx="41">
                  <c:v>92.720676321385994</c:v>
                </c:pt>
                <c:pt idx="42">
                  <c:v>96.630919733260001</c:v>
                </c:pt>
                <c:pt idx="43">
                  <c:v>95.988158411756999</c:v>
                </c:pt>
                <c:pt idx="44">
                  <c:v>93.403401079212998</c:v>
                </c:pt>
                <c:pt idx="45">
                  <c:v>93.403401079212998</c:v>
                </c:pt>
                <c:pt idx="46">
                  <c:v>92.782035663943006</c:v>
                </c:pt>
                <c:pt idx="47">
                  <c:v>93.403401079212998</c:v>
                </c:pt>
                <c:pt idx="48">
                  <c:v>93.403401079212998</c:v>
                </c:pt>
                <c:pt idx="49">
                  <c:v>96.659876800571993</c:v>
                </c:pt>
                <c:pt idx="50">
                  <c:v>100</c:v>
                </c:pt>
                <c:pt idx="51">
                  <c:v>100</c:v>
                </c:pt>
                <c:pt idx="52">
                  <c:v>100</c:v>
                </c:pt>
                <c:pt idx="53">
                  <c:v>100</c:v>
                </c:pt>
                <c:pt idx="54">
                  <c:v>100</c:v>
                </c:pt>
                <c:pt idx="55">
                  <c:v>93.403401079212998</c:v>
                </c:pt>
                <c:pt idx="56">
                  <c:v>95.988158411756999</c:v>
                </c:pt>
                <c:pt idx="57">
                  <c:v>93.403401079212998</c:v>
                </c:pt>
                <c:pt idx="58">
                  <c:v>93.403401079212998</c:v>
                </c:pt>
                <c:pt idx="59">
                  <c:v>93.403401079212998</c:v>
                </c:pt>
                <c:pt idx="60">
                  <c:v>93.403401079212998</c:v>
                </c:pt>
                <c:pt idx="61">
                  <c:v>95.988158411756999</c:v>
                </c:pt>
                <c:pt idx="62">
                  <c:v>93.403401079212998</c:v>
                </c:pt>
                <c:pt idx="63">
                  <c:v>96.659876800571993</c:v>
                </c:pt>
                <c:pt idx="64">
                  <c:v>96.659876800571993</c:v>
                </c:pt>
                <c:pt idx="65">
                  <c:v>100</c:v>
                </c:pt>
                <c:pt idx="66">
                  <c:v>100</c:v>
                </c:pt>
                <c:pt idx="67">
                  <c:v>100</c:v>
                </c:pt>
                <c:pt idx="68">
                  <c:v>100</c:v>
                </c:pt>
                <c:pt idx="69">
                  <c:v>100</c:v>
                </c:pt>
                <c:pt idx="70">
                  <c:v>93.453994643447999</c:v>
                </c:pt>
                <c:pt idx="71">
                  <c:v>100</c:v>
                </c:pt>
                <c:pt idx="72">
                  <c:v>100</c:v>
                </c:pt>
                <c:pt idx="73">
                  <c:v>100</c:v>
                </c:pt>
                <c:pt idx="74">
                  <c:v>100</c:v>
                </c:pt>
                <c:pt idx="75">
                  <c:v>96.022450441781004</c:v>
                </c:pt>
                <c:pt idx="76">
                  <c:v>93.453994643447999</c:v>
                </c:pt>
                <c:pt idx="77">
                  <c:v>93.453994643447999</c:v>
                </c:pt>
                <c:pt idx="78">
                  <c:v>96.022450441781004</c:v>
                </c:pt>
                <c:pt idx="79">
                  <c:v>93.453994643447999</c:v>
                </c:pt>
                <c:pt idx="80">
                  <c:v>93.453994643447999</c:v>
                </c:pt>
                <c:pt idx="81">
                  <c:v>100</c:v>
                </c:pt>
                <c:pt idx="82">
                  <c:v>96.022450441781004</c:v>
                </c:pt>
                <c:pt idx="83">
                  <c:v>93.453994643447999</c:v>
                </c:pt>
                <c:pt idx="84">
                  <c:v>100</c:v>
                </c:pt>
                <c:pt idx="85">
                  <c:v>100</c:v>
                </c:pt>
                <c:pt idx="86">
                  <c:v>96.688464288608998</c:v>
                </c:pt>
                <c:pt idx="87">
                  <c:v>96.056307711081004</c:v>
                </c:pt>
                <c:pt idx="88">
                  <c:v>96.056307711081004</c:v>
                </c:pt>
                <c:pt idx="89">
                  <c:v>96.074594670840995</c:v>
                </c:pt>
                <c:pt idx="90">
                  <c:v>96.107794274810999</c:v>
                </c:pt>
                <c:pt idx="91">
                  <c:v>93.602371756764001</c:v>
                </c:pt>
                <c:pt idx="92">
                  <c:v>96.759606973144002</c:v>
                </c:pt>
                <c:pt idx="93">
                  <c:v>93.602371756764001</c:v>
                </c:pt>
                <c:pt idx="94">
                  <c:v>100</c:v>
                </c:pt>
                <c:pt idx="95">
                  <c:v>93.602371756764001</c:v>
                </c:pt>
                <c:pt idx="96">
                  <c:v>96.759606973144002</c:v>
                </c:pt>
                <c:pt idx="97">
                  <c:v>100</c:v>
                </c:pt>
                <c:pt idx="98">
                  <c:v>100</c:v>
                </c:pt>
                <c:pt idx="99">
                  <c:v>100</c:v>
                </c:pt>
                <c:pt idx="100">
                  <c:v>96.759606973144002</c:v>
                </c:pt>
                <c:pt idx="101">
                  <c:v>96.107794274810999</c:v>
                </c:pt>
              </c:numCache>
            </c:numRef>
          </c:val>
          <c:smooth val="0"/>
          <c:extLst>
            <c:ext xmlns:c16="http://schemas.microsoft.com/office/drawing/2014/chart" uri="{C3380CC4-5D6E-409C-BE32-E72D297353CC}">
              <c16:uniqueId val="{00000002-BFFF-41DF-8381-7831EC75C100}"/>
            </c:ext>
          </c:extLst>
        </c:ser>
        <c:dLbls>
          <c:showLegendKey val="0"/>
          <c:showVal val="0"/>
          <c:showCatName val="0"/>
          <c:showSerName val="0"/>
          <c:showPercent val="0"/>
          <c:showBubbleSize val="0"/>
        </c:dLbls>
        <c:smooth val="0"/>
        <c:axId val="2139018816"/>
        <c:axId val="2139019232"/>
      </c:lineChart>
      <c:catAx>
        <c:axId val="213901881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m-ET"/>
          </a:p>
        </c:txPr>
        <c:crossAx val="2139019232"/>
        <c:crosses val="autoZero"/>
        <c:auto val="1"/>
        <c:lblAlgn val="ctr"/>
        <c:lblOffset val="100"/>
        <c:noMultiLvlLbl val="0"/>
      </c:catAx>
      <c:valAx>
        <c:axId val="213901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m-ET"/>
          </a:p>
        </c:txPr>
        <c:crossAx val="213901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m-E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m-E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Temperature and Humidity 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am-ET"/>
        </a:p>
      </c:txPr>
    </c:title>
    <c:autoTitleDeleted val="0"/>
    <c:plotArea>
      <c:layout/>
      <c:lineChart>
        <c:grouping val="standard"/>
        <c:varyColors val="0"/>
        <c:ser>
          <c:idx val="0"/>
          <c:order val="0"/>
          <c:tx>
            <c:strRef>
              <c:f>formatdata2!$A$1</c:f>
              <c:strCache>
                <c:ptCount val="1"/>
                <c:pt idx="0">
                  <c:v>Celsius</c:v>
                </c:pt>
              </c:strCache>
            </c:strRef>
          </c:tx>
          <c:spPr>
            <a:ln w="28575" cap="rnd">
              <a:solidFill>
                <a:schemeClr val="accent1"/>
              </a:solidFill>
              <a:round/>
            </a:ln>
            <a:effectLst/>
          </c:spPr>
          <c:marker>
            <c:symbol val="none"/>
          </c:marker>
          <c:val>
            <c:numRef>
              <c:f>formatdata2!$A$2:$A$102</c:f>
              <c:numCache>
                <c:formatCode>General</c:formatCode>
                <c:ptCount val="101"/>
                <c:pt idx="0">
                  <c:v>12.2</c:v>
                </c:pt>
                <c:pt idx="1">
                  <c:v>11.7</c:v>
                </c:pt>
                <c:pt idx="2">
                  <c:v>12</c:v>
                </c:pt>
                <c:pt idx="3">
                  <c:v>12</c:v>
                </c:pt>
                <c:pt idx="4">
                  <c:v>11.7</c:v>
                </c:pt>
                <c:pt idx="5">
                  <c:v>12</c:v>
                </c:pt>
                <c:pt idx="6">
                  <c:v>11.7</c:v>
                </c:pt>
                <c:pt idx="7">
                  <c:v>11.7</c:v>
                </c:pt>
                <c:pt idx="8">
                  <c:v>11.7</c:v>
                </c:pt>
                <c:pt idx="9">
                  <c:v>12</c:v>
                </c:pt>
                <c:pt idx="10">
                  <c:v>12.2</c:v>
                </c:pt>
                <c:pt idx="11">
                  <c:v>12</c:v>
                </c:pt>
                <c:pt idx="12">
                  <c:v>12</c:v>
                </c:pt>
                <c:pt idx="13">
                  <c:v>12</c:v>
                </c:pt>
                <c:pt idx="14">
                  <c:v>12.2</c:v>
                </c:pt>
                <c:pt idx="15">
                  <c:v>12.8</c:v>
                </c:pt>
                <c:pt idx="16">
                  <c:v>13</c:v>
                </c:pt>
                <c:pt idx="17">
                  <c:v>14</c:v>
                </c:pt>
                <c:pt idx="18">
                  <c:v>15</c:v>
                </c:pt>
                <c:pt idx="19">
                  <c:v>16.100000000000001</c:v>
                </c:pt>
                <c:pt idx="20">
                  <c:v>16</c:v>
                </c:pt>
                <c:pt idx="21">
                  <c:v>16</c:v>
                </c:pt>
                <c:pt idx="22">
                  <c:v>16.100000000000001</c:v>
                </c:pt>
                <c:pt idx="23">
                  <c:v>16</c:v>
                </c:pt>
                <c:pt idx="24">
                  <c:v>16</c:v>
                </c:pt>
                <c:pt idx="25">
                  <c:v>16.100000000000001</c:v>
                </c:pt>
                <c:pt idx="26">
                  <c:v>17</c:v>
                </c:pt>
                <c:pt idx="27">
                  <c:v>17</c:v>
                </c:pt>
                <c:pt idx="28">
                  <c:v>16.100000000000001</c:v>
                </c:pt>
                <c:pt idx="29">
                  <c:v>16.100000000000001</c:v>
                </c:pt>
                <c:pt idx="30">
                  <c:v>16</c:v>
                </c:pt>
                <c:pt idx="31">
                  <c:v>16.100000000000001</c:v>
                </c:pt>
                <c:pt idx="32">
                  <c:v>16</c:v>
                </c:pt>
                <c:pt idx="33">
                  <c:v>17</c:v>
                </c:pt>
                <c:pt idx="34">
                  <c:v>16.7</c:v>
                </c:pt>
                <c:pt idx="35">
                  <c:v>17</c:v>
                </c:pt>
                <c:pt idx="36">
                  <c:v>17.8</c:v>
                </c:pt>
                <c:pt idx="37">
                  <c:v>18</c:v>
                </c:pt>
                <c:pt idx="38">
                  <c:v>18</c:v>
                </c:pt>
                <c:pt idx="39">
                  <c:v>19</c:v>
                </c:pt>
                <c:pt idx="40">
                  <c:v>19</c:v>
                </c:pt>
                <c:pt idx="41">
                  <c:v>19.399999999999999</c:v>
                </c:pt>
                <c:pt idx="42">
                  <c:v>20</c:v>
                </c:pt>
                <c:pt idx="43">
                  <c:v>20</c:v>
                </c:pt>
                <c:pt idx="44">
                  <c:v>20</c:v>
                </c:pt>
                <c:pt idx="45">
                  <c:v>21.7</c:v>
                </c:pt>
                <c:pt idx="46">
                  <c:v>21.7</c:v>
                </c:pt>
                <c:pt idx="47">
                  <c:v>15</c:v>
                </c:pt>
                <c:pt idx="48">
                  <c:v>13.3</c:v>
                </c:pt>
                <c:pt idx="49">
                  <c:v>12.2</c:v>
                </c:pt>
                <c:pt idx="50">
                  <c:v>11.7</c:v>
                </c:pt>
                <c:pt idx="51">
                  <c:v>9.4</c:v>
                </c:pt>
                <c:pt idx="52">
                  <c:v>9.4</c:v>
                </c:pt>
                <c:pt idx="53">
                  <c:v>8.3000000000000007</c:v>
                </c:pt>
                <c:pt idx="54">
                  <c:v>7.8</c:v>
                </c:pt>
                <c:pt idx="55">
                  <c:v>7.8</c:v>
                </c:pt>
                <c:pt idx="56">
                  <c:v>7.2</c:v>
                </c:pt>
                <c:pt idx="57">
                  <c:v>7.2</c:v>
                </c:pt>
                <c:pt idx="58">
                  <c:v>6.7</c:v>
                </c:pt>
                <c:pt idx="59">
                  <c:v>6.7</c:v>
                </c:pt>
                <c:pt idx="60">
                  <c:v>7</c:v>
                </c:pt>
                <c:pt idx="61">
                  <c:v>7.8</c:v>
                </c:pt>
                <c:pt idx="62">
                  <c:v>8.9</c:v>
                </c:pt>
                <c:pt idx="63">
                  <c:v>11</c:v>
                </c:pt>
                <c:pt idx="64">
                  <c:v>11.1</c:v>
                </c:pt>
                <c:pt idx="65">
                  <c:v>12.8</c:v>
                </c:pt>
                <c:pt idx="66">
                  <c:v>14.4</c:v>
                </c:pt>
                <c:pt idx="67">
                  <c:v>15</c:v>
                </c:pt>
                <c:pt idx="68">
                  <c:v>15.6</c:v>
                </c:pt>
                <c:pt idx="69">
                  <c:v>15</c:v>
                </c:pt>
                <c:pt idx="70">
                  <c:v>15</c:v>
                </c:pt>
                <c:pt idx="71">
                  <c:v>14.4</c:v>
                </c:pt>
                <c:pt idx="72">
                  <c:v>13.3</c:v>
                </c:pt>
                <c:pt idx="73">
                  <c:v>12.8</c:v>
                </c:pt>
                <c:pt idx="74">
                  <c:v>12.2</c:v>
                </c:pt>
                <c:pt idx="75">
                  <c:v>11.7</c:v>
                </c:pt>
                <c:pt idx="76">
                  <c:v>11.1</c:v>
                </c:pt>
                <c:pt idx="77">
                  <c:v>10</c:v>
                </c:pt>
                <c:pt idx="78">
                  <c:v>8.3000000000000007</c:v>
                </c:pt>
                <c:pt idx="79">
                  <c:v>7.2</c:v>
                </c:pt>
                <c:pt idx="80">
                  <c:v>6.7</c:v>
                </c:pt>
                <c:pt idx="81">
                  <c:v>6.1</c:v>
                </c:pt>
                <c:pt idx="82">
                  <c:v>5.6</c:v>
                </c:pt>
                <c:pt idx="83">
                  <c:v>5</c:v>
                </c:pt>
                <c:pt idx="84">
                  <c:v>4.4000000000000004</c:v>
                </c:pt>
                <c:pt idx="85">
                  <c:v>3.9</c:v>
                </c:pt>
                <c:pt idx="86">
                  <c:v>4.4000000000000004</c:v>
                </c:pt>
                <c:pt idx="87">
                  <c:v>6.1</c:v>
                </c:pt>
                <c:pt idx="88">
                  <c:v>7.2</c:v>
                </c:pt>
                <c:pt idx="89">
                  <c:v>8.9</c:v>
                </c:pt>
                <c:pt idx="90">
                  <c:v>10</c:v>
                </c:pt>
                <c:pt idx="91">
                  <c:v>11.7</c:v>
                </c:pt>
                <c:pt idx="92">
                  <c:v>12.2</c:v>
                </c:pt>
                <c:pt idx="93">
                  <c:v>12.8</c:v>
                </c:pt>
                <c:pt idx="94">
                  <c:v>13.3</c:v>
                </c:pt>
                <c:pt idx="95">
                  <c:v>13.3</c:v>
                </c:pt>
                <c:pt idx="96">
                  <c:v>12.8</c:v>
                </c:pt>
                <c:pt idx="97">
                  <c:v>10.6</c:v>
                </c:pt>
                <c:pt idx="98">
                  <c:v>9.4</c:v>
                </c:pt>
                <c:pt idx="99">
                  <c:v>8.9</c:v>
                </c:pt>
                <c:pt idx="100">
                  <c:v>8.3000000000000007</c:v>
                </c:pt>
              </c:numCache>
            </c:numRef>
          </c:val>
          <c:smooth val="0"/>
          <c:extLst>
            <c:ext xmlns:c16="http://schemas.microsoft.com/office/drawing/2014/chart" uri="{C3380CC4-5D6E-409C-BE32-E72D297353CC}">
              <c16:uniqueId val="{00000000-7F00-4BC7-9B55-FA95519CFF17}"/>
            </c:ext>
          </c:extLst>
        </c:ser>
        <c:ser>
          <c:idx val="1"/>
          <c:order val="1"/>
          <c:tx>
            <c:strRef>
              <c:f>formatdata2!$B$1</c:f>
              <c:strCache>
                <c:ptCount val="1"/>
                <c:pt idx="0">
                  <c:v>Fahrenheit</c:v>
                </c:pt>
              </c:strCache>
            </c:strRef>
          </c:tx>
          <c:spPr>
            <a:ln w="28575" cap="rnd">
              <a:solidFill>
                <a:schemeClr val="accent2"/>
              </a:solidFill>
              <a:round/>
            </a:ln>
            <a:effectLst/>
          </c:spPr>
          <c:marker>
            <c:symbol val="none"/>
          </c:marker>
          <c:val>
            <c:numRef>
              <c:f>formatdata2!$B$2:$B$102</c:f>
              <c:numCache>
                <c:formatCode>General</c:formatCode>
                <c:ptCount val="101"/>
                <c:pt idx="0">
                  <c:v>53.96</c:v>
                </c:pt>
                <c:pt idx="1">
                  <c:v>53.06</c:v>
                </c:pt>
                <c:pt idx="2">
                  <c:v>53.6</c:v>
                </c:pt>
                <c:pt idx="3">
                  <c:v>53.6</c:v>
                </c:pt>
                <c:pt idx="4">
                  <c:v>53.06</c:v>
                </c:pt>
                <c:pt idx="5">
                  <c:v>53.6</c:v>
                </c:pt>
                <c:pt idx="6">
                  <c:v>53.06</c:v>
                </c:pt>
                <c:pt idx="7">
                  <c:v>53.06</c:v>
                </c:pt>
                <c:pt idx="8">
                  <c:v>53.06</c:v>
                </c:pt>
                <c:pt idx="9">
                  <c:v>53.6</c:v>
                </c:pt>
                <c:pt idx="10">
                  <c:v>53.96</c:v>
                </c:pt>
                <c:pt idx="11">
                  <c:v>53.6</c:v>
                </c:pt>
                <c:pt idx="12">
                  <c:v>53.6</c:v>
                </c:pt>
                <c:pt idx="13">
                  <c:v>53.6</c:v>
                </c:pt>
                <c:pt idx="14">
                  <c:v>53.96</c:v>
                </c:pt>
                <c:pt idx="15">
                  <c:v>55.04</c:v>
                </c:pt>
                <c:pt idx="16">
                  <c:v>55.4</c:v>
                </c:pt>
                <c:pt idx="17">
                  <c:v>57.2</c:v>
                </c:pt>
                <c:pt idx="18">
                  <c:v>59</c:v>
                </c:pt>
                <c:pt idx="19">
                  <c:v>60.98</c:v>
                </c:pt>
                <c:pt idx="20">
                  <c:v>60.8</c:v>
                </c:pt>
                <c:pt idx="21">
                  <c:v>60.8</c:v>
                </c:pt>
                <c:pt idx="22">
                  <c:v>60.98</c:v>
                </c:pt>
                <c:pt idx="23">
                  <c:v>60.8</c:v>
                </c:pt>
                <c:pt idx="24">
                  <c:v>60.8</c:v>
                </c:pt>
                <c:pt idx="25">
                  <c:v>60.98</c:v>
                </c:pt>
                <c:pt idx="26">
                  <c:v>62.6</c:v>
                </c:pt>
                <c:pt idx="27">
                  <c:v>62.6</c:v>
                </c:pt>
                <c:pt idx="28">
                  <c:v>60.98</c:v>
                </c:pt>
                <c:pt idx="29">
                  <c:v>60.98</c:v>
                </c:pt>
                <c:pt idx="30">
                  <c:v>60.8</c:v>
                </c:pt>
                <c:pt idx="31">
                  <c:v>60.98</c:v>
                </c:pt>
                <c:pt idx="32">
                  <c:v>60.8</c:v>
                </c:pt>
                <c:pt idx="33">
                  <c:v>62.6</c:v>
                </c:pt>
                <c:pt idx="34">
                  <c:v>62.059999999999903</c:v>
                </c:pt>
                <c:pt idx="35">
                  <c:v>62.6</c:v>
                </c:pt>
                <c:pt idx="36">
                  <c:v>64.040000000000006</c:v>
                </c:pt>
                <c:pt idx="37">
                  <c:v>64.400000000000006</c:v>
                </c:pt>
                <c:pt idx="38">
                  <c:v>64.400000000000006</c:v>
                </c:pt>
                <c:pt idx="39">
                  <c:v>66.2</c:v>
                </c:pt>
                <c:pt idx="40">
                  <c:v>66.2</c:v>
                </c:pt>
                <c:pt idx="41">
                  <c:v>66.92</c:v>
                </c:pt>
                <c:pt idx="42">
                  <c:v>68</c:v>
                </c:pt>
                <c:pt idx="43">
                  <c:v>68</c:v>
                </c:pt>
                <c:pt idx="44">
                  <c:v>68</c:v>
                </c:pt>
                <c:pt idx="45">
                  <c:v>71.06</c:v>
                </c:pt>
                <c:pt idx="46">
                  <c:v>71.06</c:v>
                </c:pt>
                <c:pt idx="47">
                  <c:v>59</c:v>
                </c:pt>
                <c:pt idx="48">
                  <c:v>55.94</c:v>
                </c:pt>
                <c:pt idx="49">
                  <c:v>53.96</c:v>
                </c:pt>
                <c:pt idx="50">
                  <c:v>53.06</c:v>
                </c:pt>
                <c:pt idx="51">
                  <c:v>48.92</c:v>
                </c:pt>
                <c:pt idx="52">
                  <c:v>48.92</c:v>
                </c:pt>
                <c:pt idx="53">
                  <c:v>46.94</c:v>
                </c:pt>
                <c:pt idx="54">
                  <c:v>46.04</c:v>
                </c:pt>
                <c:pt idx="55">
                  <c:v>46.04</c:v>
                </c:pt>
                <c:pt idx="56">
                  <c:v>44.96</c:v>
                </c:pt>
                <c:pt idx="57">
                  <c:v>44.96</c:v>
                </c:pt>
                <c:pt idx="58">
                  <c:v>44.06</c:v>
                </c:pt>
                <c:pt idx="59">
                  <c:v>44.06</c:v>
                </c:pt>
                <c:pt idx="60">
                  <c:v>44.6</c:v>
                </c:pt>
                <c:pt idx="61">
                  <c:v>46.04</c:v>
                </c:pt>
                <c:pt idx="62">
                  <c:v>48.02</c:v>
                </c:pt>
                <c:pt idx="63">
                  <c:v>51.8</c:v>
                </c:pt>
                <c:pt idx="64">
                  <c:v>51.98</c:v>
                </c:pt>
                <c:pt idx="65">
                  <c:v>55.04</c:v>
                </c:pt>
                <c:pt idx="66">
                  <c:v>57.92</c:v>
                </c:pt>
                <c:pt idx="67">
                  <c:v>59</c:v>
                </c:pt>
                <c:pt idx="68">
                  <c:v>60.08</c:v>
                </c:pt>
                <c:pt idx="69">
                  <c:v>59</c:v>
                </c:pt>
                <c:pt idx="70">
                  <c:v>59</c:v>
                </c:pt>
                <c:pt idx="71">
                  <c:v>57.92</c:v>
                </c:pt>
                <c:pt idx="72">
                  <c:v>55.94</c:v>
                </c:pt>
                <c:pt idx="73">
                  <c:v>55.04</c:v>
                </c:pt>
                <c:pt idx="74">
                  <c:v>53.96</c:v>
                </c:pt>
                <c:pt idx="75">
                  <c:v>53.06</c:v>
                </c:pt>
                <c:pt idx="76">
                  <c:v>51.98</c:v>
                </c:pt>
                <c:pt idx="77">
                  <c:v>50</c:v>
                </c:pt>
                <c:pt idx="78">
                  <c:v>46.94</c:v>
                </c:pt>
                <c:pt idx="79">
                  <c:v>44.96</c:v>
                </c:pt>
                <c:pt idx="80">
                  <c:v>44.06</c:v>
                </c:pt>
                <c:pt idx="81">
                  <c:v>42.98</c:v>
                </c:pt>
                <c:pt idx="82">
                  <c:v>42.08</c:v>
                </c:pt>
                <c:pt idx="83">
                  <c:v>41</c:v>
                </c:pt>
                <c:pt idx="84">
                  <c:v>39.92</c:v>
                </c:pt>
                <c:pt idx="85">
                  <c:v>39.020000000000003</c:v>
                </c:pt>
                <c:pt idx="86">
                  <c:v>39.92</c:v>
                </c:pt>
                <c:pt idx="87">
                  <c:v>42.98</c:v>
                </c:pt>
                <c:pt idx="88">
                  <c:v>44.96</c:v>
                </c:pt>
                <c:pt idx="89">
                  <c:v>48.02</c:v>
                </c:pt>
                <c:pt idx="90">
                  <c:v>50</c:v>
                </c:pt>
                <c:pt idx="91">
                  <c:v>53.06</c:v>
                </c:pt>
                <c:pt idx="92">
                  <c:v>53.96</c:v>
                </c:pt>
                <c:pt idx="93">
                  <c:v>55.04</c:v>
                </c:pt>
                <c:pt idx="94">
                  <c:v>55.94</c:v>
                </c:pt>
                <c:pt idx="95">
                  <c:v>55.94</c:v>
                </c:pt>
                <c:pt idx="96">
                  <c:v>55.04</c:v>
                </c:pt>
                <c:pt idx="97">
                  <c:v>51.08</c:v>
                </c:pt>
                <c:pt idx="98">
                  <c:v>48.92</c:v>
                </c:pt>
                <c:pt idx="99">
                  <c:v>48.02</c:v>
                </c:pt>
                <c:pt idx="100">
                  <c:v>46.94</c:v>
                </c:pt>
              </c:numCache>
            </c:numRef>
          </c:val>
          <c:smooth val="0"/>
          <c:extLst>
            <c:ext xmlns:c16="http://schemas.microsoft.com/office/drawing/2014/chart" uri="{C3380CC4-5D6E-409C-BE32-E72D297353CC}">
              <c16:uniqueId val="{00000001-7F00-4BC7-9B55-FA95519CFF17}"/>
            </c:ext>
          </c:extLst>
        </c:ser>
        <c:ser>
          <c:idx val="2"/>
          <c:order val="2"/>
          <c:tx>
            <c:strRef>
              <c:f>formatdata2!$C$1</c:f>
              <c:strCache>
                <c:ptCount val="1"/>
                <c:pt idx="0">
                  <c:v>Humidity</c:v>
                </c:pt>
              </c:strCache>
            </c:strRef>
          </c:tx>
          <c:spPr>
            <a:ln w="28575" cap="rnd">
              <a:solidFill>
                <a:schemeClr val="accent3"/>
              </a:solidFill>
              <a:round/>
            </a:ln>
            <a:effectLst/>
          </c:spPr>
          <c:marker>
            <c:symbol val="none"/>
          </c:marker>
          <c:val>
            <c:numRef>
              <c:f>formatdata2!$C$2:$C$102</c:f>
              <c:numCache>
                <c:formatCode>General</c:formatCode>
                <c:ptCount val="101"/>
                <c:pt idx="0">
                  <c:v>92.993524010865002</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93.698536677741004</c:v>
                </c:pt>
                <c:pt idx="18">
                  <c:v>93.745817353204004</c:v>
                </c:pt>
                <c:pt idx="19">
                  <c:v>93.195965844651994</c:v>
                </c:pt>
                <c:pt idx="20">
                  <c:v>100</c:v>
                </c:pt>
                <c:pt idx="21">
                  <c:v>100</c:v>
                </c:pt>
                <c:pt idx="22">
                  <c:v>96.854960153164001</c:v>
                </c:pt>
                <c:pt idx="23">
                  <c:v>100</c:v>
                </c:pt>
                <c:pt idx="24">
                  <c:v>100</c:v>
                </c:pt>
                <c:pt idx="25">
                  <c:v>96.854960153164001</c:v>
                </c:pt>
                <c:pt idx="26">
                  <c:v>93.838813960785004</c:v>
                </c:pt>
                <c:pt idx="27">
                  <c:v>93.838813960785004</c:v>
                </c:pt>
                <c:pt idx="28">
                  <c:v>96.854960153164001</c:v>
                </c:pt>
                <c:pt idx="29">
                  <c:v>96.854960153164001</c:v>
                </c:pt>
                <c:pt idx="30">
                  <c:v>100</c:v>
                </c:pt>
                <c:pt idx="31">
                  <c:v>96.854960153164001</c:v>
                </c:pt>
                <c:pt idx="32">
                  <c:v>100</c:v>
                </c:pt>
                <c:pt idx="33">
                  <c:v>93.838813960785004</c:v>
                </c:pt>
                <c:pt idx="34">
                  <c:v>96.253552852800993</c:v>
                </c:pt>
                <c:pt idx="35">
                  <c:v>100</c:v>
                </c:pt>
                <c:pt idx="36">
                  <c:v>93.281507422057999</c:v>
                </c:pt>
                <c:pt idx="37">
                  <c:v>93.884545007363997</c:v>
                </c:pt>
                <c:pt idx="38">
                  <c:v>93.884545007363997</c:v>
                </c:pt>
                <c:pt idx="39">
                  <c:v>93.929774401027004</c:v>
                </c:pt>
                <c:pt idx="40">
                  <c:v>93.929774401027004</c:v>
                </c:pt>
                <c:pt idx="41">
                  <c:v>78.677843412485004</c:v>
                </c:pt>
                <c:pt idx="42">
                  <c:v>72.938766809285994</c:v>
                </c:pt>
                <c:pt idx="43">
                  <c:v>68.377043112712002</c:v>
                </c:pt>
                <c:pt idx="44">
                  <c:v>70.170683098134006</c:v>
                </c:pt>
                <c:pt idx="45">
                  <c:v>47.324505484730999</c:v>
                </c:pt>
                <c:pt idx="46">
                  <c:v>43.952808991395997</c:v>
                </c:pt>
                <c:pt idx="47">
                  <c:v>57.596481693158999</c:v>
                </c:pt>
                <c:pt idx="48">
                  <c:v>59.600879674170002</c:v>
                </c:pt>
                <c:pt idx="49">
                  <c:v>64.051486615100004</c:v>
                </c:pt>
                <c:pt idx="50">
                  <c:v>71.415154619405001</c:v>
                </c:pt>
                <c:pt idx="51">
                  <c:v>77.156442416889007</c:v>
                </c:pt>
                <c:pt idx="52">
                  <c:v>74.007101793039993</c:v>
                </c:pt>
                <c:pt idx="53">
                  <c:v>83.104539551895996</c:v>
                </c:pt>
                <c:pt idx="54">
                  <c:v>73.201672074914995</c:v>
                </c:pt>
                <c:pt idx="55">
                  <c:v>73.201672074914995</c:v>
                </c:pt>
                <c:pt idx="56">
                  <c:v>73.611210708119003</c:v>
                </c:pt>
                <c:pt idx="57">
                  <c:v>76.261148548036005</c:v>
                </c:pt>
                <c:pt idx="58">
                  <c:v>78.920027625265007</c:v>
                </c:pt>
                <c:pt idx="59">
                  <c:v>78.920027625265007</c:v>
                </c:pt>
                <c:pt idx="60">
                  <c:v>81.217278940751996</c:v>
                </c:pt>
                <c:pt idx="61">
                  <c:v>79.084822103185004</c:v>
                </c:pt>
                <c:pt idx="62">
                  <c:v>73.402721805054</c:v>
                </c:pt>
                <c:pt idx="63">
                  <c:v>66.505749732013996</c:v>
                </c:pt>
                <c:pt idx="64">
                  <c:v>66.065954009237998</c:v>
                </c:pt>
                <c:pt idx="65">
                  <c:v>59.065943022581997</c:v>
                </c:pt>
                <c:pt idx="66">
                  <c:v>57.445914140707004</c:v>
                </c:pt>
                <c:pt idx="67">
                  <c:v>51.208481187837002</c:v>
                </c:pt>
                <c:pt idx="68">
                  <c:v>53.177960797379001</c:v>
                </c:pt>
                <c:pt idx="69">
                  <c:v>53.387636244353999</c:v>
                </c:pt>
                <c:pt idx="70">
                  <c:v>55.265796404127997</c:v>
                </c:pt>
                <c:pt idx="71">
                  <c:v>59.868539990945997</c:v>
                </c:pt>
                <c:pt idx="72">
                  <c:v>64.299549793468998</c:v>
                </c:pt>
                <c:pt idx="73">
                  <c:v>63.745815259196</c:v>
                </c:pt>
                <c:pt idx="74">
                  <c:v>61.437058804587998</c:v>
                </c:pt>
                <c:pt idx="75">
                  <c:v>58.793154717634998</c:v>
                </c:pt>
                <c:pt idx="76">
                  <c:v>56.605628702185001</c:v>
                </c:pt>
                <c:pt idx="77">
                  <c:v>58.366985638617997</c:v>
                </c:pt>
                <c:pt idx="78">
                  <c:v>63.153338156807997</c:v>
                </c:pt>
                <c:pt idx="79">
                  <c:v>68.066342482018001</c:v>
                </c:pt>
                <c:pt idx="80">
                  <c:v>70.439505977908993</c:v>
                </c:pt>
                <c:pt idx="81">
                  <c:v>70.319357088131</c:v>
                </c:pt>
                <c:pt idx="82">
                  <c:v>64.366395426096005</c:v>
                </c:pt>
                <c:pt idx="83">
                  <c:v>59.673363282970001</c:v>
                </c:pt>
                <c:pt idx="84">
                  <c:v>62.225312550639998</c:v>
                </c:pt>
                <c:pt idx="85">
                  <c:v>64.445125336125997</c:v>
                </c:pt>
                <c:pt idx="86">
                  <c:v>62.225312550639998</c:v>
                </c:pt>
                <c:pt idx="87">
                  <c:v>44.854540393095</c:v>
                </c:pt>
                <c:pt idx="88">
                  <c:v>36.539946543905003</c:v>
                </c:pt>
                <c:pt idx="89">
                  <c:v>31.3268338966</c:v>
                </c:pt>
                <c:pt idx="90">
                  <c:v>26.721019607216</c:v>
                </c:pt>
                <c:pt idx="91">
                  <c:v>27.004875245118999</c:v>
                </c:pt>
                <c:pt idx="92">
                  <c:v>26.129811150765001</c:v>
                </c:pt>
                <c:pt idx="93">
                  <c:v>22.201937815259999</c:v>
                </c:pt>
                <c:pt idx="94">
                  <c:v>21.488574771195999</c:v>
                </c:pt>
                <c:pt idx="95">
                  <c:v>23.397617758593</c:v>
                </c:pt>
                <c:pt idx="96">
                  <c:v>24.174355909252998</c:v>
                </c:pt>
                <c:pt idx="97">
                  <c:v>29.047830475240001</c:v>
                </c:pt>
                <c:pt idx="98">
                  <c:v>32.954291853183001</c:v>
                </c:pt>
                <c:pt idx="99">
                  <c:v>35.405520104318001</c:v>
                </c:pt>
                <c:pt idx="100">
                  <c:v>38.58752275642</c:v>
                </c:pt>
              </c:numCache>
            </c:numRef>
          </c:val>
          <c:smooth val="0"/>
          <c:extLst>
            <c:ext xmlns:c16="http://schemas.microsoft.com/office/drawing/2014/chart" uri="{C3380CC4-5D6E-409C-BE32-E72D297353CC}">
              <c16:uniqueId val="{00000002-7F00-4BC7-9B55-FA95519CFF17}"/>
            </c:ext>
          </c:extLst>
        </c:ser>
        <c:dLbls>
          <c:showLegendKey val="0"/>
          <c:showVal val="0"/>
          <c:showCatName val="0"/>
          <c:showSerName val="0"/>
          <c:showPercent val="0"/>
          <c:showBubbleSize val="0"/>
        </c:dLbls>
        <c:smooth val="0"/>
        <c:axId val="351467520"/>
        <c:axId val="351469184"/>
      </c:lineChart>
      <c:catAx>
        <c:axId val="3514675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m-ET"/>
          </a:p>
        </c:txPr>
        <c:crossAx val="351469184"/>
        <c:crosses val="autoZero"/>
        <c:auto val="1"/>
        <c:lblAlgn val="ctr"/>
        <c:lblOffset val="100"/>
        <c:noMultiLvlLbl val="0"/>
      </c:catAx>
      <c:valAx>
        <c:axId val="35146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m-ET"/>
          </a:p>
        </c:txPr>
        <c:crossAx val="35146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m-E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m-E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F460-A345-41E9-854D-AD6F22AA1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m-ET"/>
          </a:p>
        </p:txBody>
      </p:sp>
      <p:sp>
        <p:nvSpPr>
          <p:cNvPr id="3" name="Subtitle 2">
            <a:extLst>
              <a:ext uri="{FF2B5EF4-FFF2-40B4-BE49-F238E27FC236}">
                <a16:creationId xmlns:a16="http://schemas.microsoft.com/office/drawing/2014/main" id="{84C9306F-7689-4D7C-9693-7F39DA48AC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m-ET"/>
          </a:p>
        </p:txBody>
      </p:sp>
      <p:sp>
        <p:nvSpPr>
          <p:cNvPr id="4" name="Date Placeholder 3">
            <a:extLst>
              <a:ext uri="{FF2B5EF4-FFF2-40B4-BE49-F238E27FC236}">
                <a16:creationId xmlns:a16="http://schemas.microsoft.com/office/drawing/2014/main" id="{B56E6A73-4244-4B5F-8B79-E622FEDD6671}"/>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5" name="Footer Placeholder 4">
            <a:extLst>
              <a:ext uri="{FF2B5EF4-FFF2-40B4-BE49-F238E27FC236}">
                <a16:creationId xmlns:a16="http://schemas.microsoft.com/office/drawing/2014/main" id="{C9854A55-FE2D-40D6-A545-85A1E9B78C24}"/>
              </a:ext>
            </a:extLst>
          </p:cNvPr>
          <p:cNvSpPr>
            <a:spLocks noGrp="1"/>
          </p:cNvSpPr>
          <p:nvPr>
            <p:ph type="ftr" sz="quarter" idx="11"/>
          </p:nvPr>
        </p:nvSpPr>
        <p:spPr/>
        <p:txBody>
          <a:bodyPr/>
          <a:lstStyle/>
          <a:p>
            <a:endParaRPr lang="am-ET"/>
          </a:p>
        </p:txBody>
      </p:sp>
      <p:sp>
        <p:nvSpPr>
          <p:cNvPr id="6" name="Slide Number Placeholder 5">
            <a:extLst>
              <a:ext uri="{FF2B5EF4-FFF2-40B4-BE49-F238E27FC236}">
                <a16:creationId xmlns:a16="http://schemas.microsoft.com/office/drawing/2014/main" id="{AA994F1D-BF2C-4CDB-9295-C93D18E43180}"/>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52569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586B-0586-4DFE-A963-84ADFE663891}"/>
              </a:ext>
            </a:extLst>
          </p:cNvPr>
          <p:cNvSpPr>
            <a:spLocks noGrp="1"/>
          </p:cNvSpPr>
          <p:nvPr>
            <p:ph type="title"/>
          </p:nvPr>
        </p:nvSpPr>
        <p:spPr/>
        <p:txBody>
          <a:bodyPr/>
          <a:lstStyle/>
          <a:p>
            <a:r>
              <a:rPr lang="en-US"/>
              <a:t>Click to edit Master title style</a:t>
            </a:r>
            <a:endParaRPr lang="am-ET"/>
          </a:p>
        </p:txBody>
      </p:sp>
      <p:sp>
        <p:nvSpPr>
          <p:cNvPr id="3" name="Vertical Text Placeholder 2">
            <a:extLst>
              <a:ext uri="{FF2B5EF4-FFF2-40B4-BE49-F238E27FC236}">
                <a16:creationId xmlns:a16="http://schemas.microsoft.com/office/drawing/2014/main" id="{4F112ABF-7CDE-42AA-8A2E-B84C61DDBA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m-ET"/>
          </a:p>
        </p:txBody>
      </p:sp>
      <p:sp>
        <p:nvSpPr>
          <p:cNvPr id="4" name="Date Placeholder 3">
            <a:extLst>
              <a:ext uri="{FF2B5EF4-FFF2-40B4-BE49-F238E27FC236}">
                <a16:creationId xmlns:a16="http://schemas.microsoft.com/office/drawing/2014/main" id="{0124C226-D969-47F6-8CE3-02B8E5B4808A}"/>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5" name="Footer Placeholder 4">
            <a:extLst>
              <a:ext uri="{FF2B5EF4-FFF2-40B4-BE49-F238E27FC236}">
                <a16:creationId xmlns:a16="http://schemas.microsoft.com/office/drawing/2014/main" id="{EC81E55D-6645-4753-8E12-087D756D28FA}"/>
              </a:ext>
            </a:extLst>
          </p:cNvPr>
          <p:cNvSpPr>
            <a:spLocks noGrp="1"/>
          </p:cNvSpPr>
          <p:nvPr>
            <p:ph type="ftr" sz="quarter" idx="11"/>
          </p:nvPr>
        </p:nvSpPr>
        <p:spPr/>
        <p:txBody>
          <a:bodyPr/>
          <a:lstStyle/>
          <a:p>
            <a:endParaRPr lang="am-ET"/>
          </a:p>
        </p:txBody>
      </p:sp>
      <p:sp>
        <p:nvSpPr>
          <p:cNvPr id="6" name="Slide Number Placeholder 5">
            <a:extLst>
              <a:ext uri="{FF2B5EF4-FFF2-40B4-BE49-F238E27FC236}">
                <a16:creationId xmlns:a16="http://schemas.microsoft.com/office/drawing/2014/main" id="{11324457-90F3-436B-B768-3682ED3DD3F6}"/>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253224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4B8703-B23D-4B65-9265-CB4F821CC7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m-ET"/>
          </a:p>
        </p:txBody>
      </p:sp>
      <p:sp>
        <p:nvSpPr>
          <p:cNvPr id="3" name="Vertical Text Placeholder 2">
            <a:extLst>
              <a:ext uri="{FF2B5EF4-FFF2-40B4-BE49-F238E27FC236}">
                <a16:creationId xmlns:a16="http://schemas.microsoft.com/office/drawing/2014/main" id="{03FAFE79-2B2B-43E4-A3A5-72A5DA1249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m-ET"/>
          </a:p>
        </p:txBody>
      </p:sp>
      <p:sp>
        <p:nvSpPr>
          <p:cNvPr id="4" name="Date Placeholder 3">
            <a:extLst>
              <a:ext uri="{FF2B5EF4-FFF2-40B4-BE49-F238E27FC236}">
                <a16:creationId xmlns:a16="http://schemas.microsoft.com/office/drawing/2014/main" id="{1D0BE567-85C3-4325-8BDA-A623A21858B1}"/>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5" name="Footer Placeholder 4">
            <a:extLst>
              <a:ext uri="{FF2B5EF4-FFF2-40B4-BE49-F238E27FC236}">
                <a16:creationId xmlns:a16="http://schemas.microsoft.com/office/drawing/2014/main" id="{C40D7DBA-A5E2-4AFA-A606-D7D25B617443}"/>
              </a:ext>
            </a:extLst>
          </p:cNvPr>
          <p:cNvSpPr>
            <a:spLocks noGrp="1"/>
          </p:cNvSpPr>
          <p:nvPr>
            <p:ph type="ftr" sz="quarter" idx="11"/>
          </p:nvPr>
        </p:nvSpPr>
        <p:spPr/>
        <p:txBody>
          <a:bodyPr/>
          <a:lstStyle/>
          <a:p>
            <a:endParaRPr lang="am-ET"/>
          </a:p>
        </p:txBody>
      </p:sp>
      <p:sp>
        <p:nvSpPr>
          <p:cNvPr id="6" name="Slide Number Placeholder 5">
            <a:extLst>
              <a:ext uri="{FF2B5EF4-FFF2-40B4-BE49-F238E27FC236}">
                <a16:creationId xmlns:a16="http://schemas.microsoft.com/office/drawing/2014/main" id="{638D5E67-5121-429B-935D-872AB6AE216C}"/>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150023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CD02-917E-49DC-A9F5-3390F66AD3F0}"/>
              </a:ext>
            </a:extLst>
          </p:cNvPr>
          <p:cNvSpPr>
            <a:spLocks noGrp="1"/>
          </p:cNvSpPr>
          <p:nvPr>
            <p:ph type="title"/>
          </p:nvPr>
        </p:nvSpPr>
        <p:spPr/>
        <p:txBody>
          <a:bodyPr/>
          <a:lstStyle/>
          <a:p>
            <a:r>
              <a:rPr lang="en-US"/>
              <a:t>Click to edit Master title style</a:t>
            </a:r>
            <a:endParaRPr lang="am-ET"/>
          </a:p>
        </p:txBody>
      </p:sp>
      <p:sp>
        <p:nvSpPr>
          <p:cNvPr id="3" name="Content Placeholder 2">
            <a:extLst>
              <a:ext uri="{FF2B5EF4-FFF2-40B4-BE49-F238E27FC236}">
                <a16:creationId xmlns:a16="http://schemas.microsoft.com/office/drawing/2014/main" id="{9E209812-571A-45F5-934D-A76C430F0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m-ET"/>
          </a:p>
        </p:txBody>
      </p:sp>
      <p:sp>
        <p:nvSpPr>
          <p:cNvPr id="4" name="Date Placeholder 3">
            <a:extLst>
              <a:ext uri="{FF2B5EF4-FFF2-40B4-BE49-F238E27FC236}">
                <a16:creationId xmlns:a16="http://schemas.microsoft.com/office/drawing/2014/main" id="{CEAF4F49-FC89-4941-8D00-B8309AF6938E}"/>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5" name="Footer Placeholder 4">
            <a:extLst>
              <a:ext uri="{FF2B5EF4-FFF2-40B4-BE49-F238E27FC236}">
                <a16:creationId xmlns:a16="http://schemas.microsoft.com/office/drawing/2014/main" id="{890208D7-24C6-415B-B2A9-29D0AB047C9A}"/>
              </a:ext>
            </a:extLst>
          </p:cNvPr>
          <p:cNvSpPr>
            <a:spLocks noGrp="1"/>
          </p:cNvSpPr>
          <p:nvPr>
            <p:ph type="ftr" sz="quarter" idx="11"/>
          </p:nvPr>
        </p:nvSpPr>
        <p:spPr/>
        <p:txBody>
          <a:bodyPr/>
          <a:lstStyle/>
          <a:p>
            <a:endParaRPr lang="am-ET"/>
          </a:p>
        </p:txBody>
      </p:sp>
      <p:sp>
        <p:nvSpPr>
          <p:cNvPr id="6" name="Slide Number Placeholder 5">
            <a:extLst>
              <a:ext uri="{FF2B5EF4-FFF2-40B4-BE49-F238E27FC236}">
                <a16:creationId xmlns:a16="http://schemas.microsoft.com/office/drawing/2014/main" id="{34B25CEE-3CA9-4F40-97C2-3F9922D55A4B}"/>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416132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2E71-B625-4CCF-AA96-8C2E1994C6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m-ET"/>
          </a:p>
        </p:txBody>
      </p:sp>
      <p:sp>
        <p:nvSpPr>
          <p:cNvPr id="3" name="Text Placeholder 2">
            <a:extLst>
              <a:ext uri="{FF2B5EF4-FFF2-40B4-BE49-F238E27FC236}">
                <a16:creationId xmlns:a16="http://schemas.microsoft.com/office/drawing/2014/main" id="{A0B2E491-4942-418A-BBAA-E3C0739C2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1F9D2-942B-4DED-A31D-0CB01169A8B1}"/>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5" name="Footer Placeholder 4">
            <a:extLst>
              <a:ext uri="{FF2B5EF4-FFF2-40B4-BE49-F238E27FC236}">
                <a16:creationId xmlns:a16="http://schemas.microsoft.com/office/drawing/2014/main" id="{2FC5E588-3986-4CA2-9609-01FA2DEC73F9}"/>
              </a:ext>
            </a:extLst>
          </p:cNvPr>
          <p:cNvSpPr>
            <a:spLocks noGrp="1"/>
          </p:cNvSpPr>
          <p:nvPr>
            <p:ph type="ftr" sz="quarter" idx="11"/>
          </p:nvPr>
        </p:nvSpPr>
        <p:spPr/>
        <p:txBody>
          <a:bodyPr/>
          <a:lstStyle/>
          <a:p>
            <a:endParaRPr lang="am-ET"/>
          </a:p>
        </p:txBody>
      </p:sp>
      <p:sp>
        <p:nvSpPr>
          <p:cNvPr id="6" name="Slide Number Placeholder 5">
            <a:extLst>
              <a:ext uri="{FF2B5EF4-FFF2-40B4-BE49-F238E27FC236}">
                <a16:creationId xmlns:a16="http://schemas.microsoft.com/office/drawing/2014/main" id="{185C1335-3677-44E2-A7EF-FD0A1143F670}"/>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37691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12F9-7337-4215-A02A-05F53C7271D2}"/>
              </a:ext>
            </a:extLst>
          </p:cNvPr>
          <p:cNvSpPr>
            <a:spLocks noGrp="1"/>
          </p:cNvSpPr>
          <p:nvPr>
            <p:ph type="title"/>
          </p:nvPr>
        </p:nvSpPr>
        <p:spPr/>
        <p:txBody>
          <a:bodyPr/>
          <a:lstStyle/>
          <a:p>
            <a:r>
              <a:rPr lang="en-US"/>
              <a:t>Click to edit Master title style</a:t>
            </a:r>
            <a:endParaRPr lang="am-ET"/>
          </a:p>
        </p:txBody>
      </p:sp>
      <p:sp>
        <p:nvSpPr>
          <p:cNvPr id="3" name="Content Placeholder 2">
            <a:extLst>
              <a:ext uri="{FF2B5EF4-FFF2-40B4-BE49-F238E27FC236}">
                <a16:creationId xmlns:a16="http://schemas.microsoft.com/office/drawing/2014/main" id="{ADDDED05-0769-416E-8413-F8FB48B23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m-ET"/>
          </a:p>
        </p:txBody>
      </p:sp>
      <p:sp>
        <p:nvSpPr>
          <p:cNvPr id="4" name="Content Placeholder 3">
            <a:extLst>
              <a:ext uri="{FF2B5EF4-FFF2-40B4-BE49-F238E27FC236}">
                <a16:creationId xmlns:a16="http://schemas.microsoft.com/office/drawing/2014/main" id="{EB6EE45E-A899-4DB0-B205-F7862472EC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m-ET"/>
          </a:p>
        </p:txBody>
      </p:sp>
      <p:sp>
        <p:nvSpPr>
          <p:cNvPr id="5" name="Date Placeholder 4">
            <a:extLst>
              <a:ext uri="{FF2B5EF4-FFF2-40B4-BE49-F238E27FC236}">
                <a16:creationId xmlns:a16="http://schemas.microsoft.com/office/drawing/2014/main" id="{EB1AC1E1-E37C-4D79-8B9A-29D596EC2E5C}"/>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6" name="Footer Placeholder 5">
            <a:extLst>
              <a:ext uri="{FF2B5EF4-FFF2-40B4-BE49-F238E27FC236}">
                <a16:creationId xmlns:a16="http://schemas.microsoft.com/office/drawing/2014/main" id="{EAD2308A-3216-4DA8-ADC9-4930197EC3DD}"/>
              </a:ext>
            </a:extLst>
          </p:cNvPr>
          <p:cNvSpPr>
            <a:spLocks noGrp="1"/>
          </p:cNvSpPr>
          <p:nvPr>
            <p:ph type="ftr" sz="quarter" idx="11"/>
          </p:nvPr>
        </p:nvSpPr>
        <p:spPr/>
        <p:txBody>
          <a:bodyPr/>
          <a:lstStyle/>
          <a:p>
            <a:endParaRPr lang="am-ET"/>
          </a:p>
        </p:txBody>
      </p:sp>
      <p:sp>
        <p:nvSpPr>
          <p:cNvPr id="7" name="Slide Number Placeholder 6">
            <a:extLst>
              <a:ext uri="{FF2B5EF4-FFF2-40B4-BE49-F238E27FC236}">
                <a16:creationId xmlns:a16="http://schemas.microsoft.com/office/drawing/2014/main" id="{DAD38DFB-5498-487E-8971-7A5B5960839B}"/>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291959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9810-6C78-462D-9A84-630877D86E43}"/>
              </a:ext>
            </a:extLst>
          </p:cNvPr>
          <p:cNvSpPr>
            <a:spLocks noGrp="1"/>
          </p:cNvSpPr>
          <p:nvPr>
            <p:ph type="title"/>
          </p:nvPr>
        </p:nvSpPr>
        <p:spPr>
          <a:xfrm>
            <a:off x="839788" y="365125"/>
            <a:ext cx="10515600" cy="1325563"/>
          </a:xfrm>
        </p:spPr>
        <p:txBody>
          <a:bodyPr/>
          <a:lstStyle/>
          <a:p>
            <a:r>
              <a:rPr lang="en-US"/>
              <a:t>Click to edit Master title style</a:t>
            </a:r>
            <a:endParaRPr lang="am-ET"/>
          </a:p>
        </p:txBody>
      </p:sp>
      <p:sp>
        <p:nvSpPr>
          <p:cNvPr id="3" name="Text Placeholder 2">
            <a:extLst>
              <a:ext uri="{FF2B5EF4-FFF2-40B4-BE49-F238E27FC236}">
                <a16:creationId xmlns:a16="http://schemas.microsoft.com/office/drawing/2014/main" id="{B24780BB-4D9E-483A-8942-CD826E80D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33FC8A-F0F3-4F57-AE94-2EDF7DEAFE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m-ET"/>
          </a:p>
        </p:txBody>
      </p:sp>
      <p:sp>
        <p:nvSpPr>
          <p:cNvPr id="5" name="Text Placeholder 4">
            <a:extLst>
              <a:ext uri="{FF2B5EF4-FFF2-40B4-BE49-F238E27FC236}">
                <a16:creationId xmlns:a16="http://schemas.microsoft.com/office/drawing/2014/main" id="{66539EB9-0779-405D-90F7-0C0626237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17975-677E-411D-9A6E-9AB74255B6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m-ET"/>
          </a:p>
        </p:txBody>
      </p:sp>
      <p:sp>
        <p:nvSpPr>
          <p:cNvPr id="7" name="Date Placeholder 6">
            <a:extLst>
              <a:ext uri="{FF2B5EF4-FFF2-40B4-BE49-F238E27FC236}">
                <a16:creationId xmlns:a16="http://schemas.microsoft.com/office/drawing/2014/main" id="{C46A1511-EC2D-44B0-AF54-0EB594E88076}"/>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8" name="Footer Placeholder 7">
            <a:extLst>
              <a:ext uri="{FF2B5EF4-FFF2-40B4-BE49-F238E27FC236}">
                <a16:creationId xmlns:a16="http://schemas.microsoft.com/office/drawing/2014/main" id="{2310C0CE-3C2E-44F9-983F-E85536108757}"/>
              </a:ext>
            </a:extLst>
          </p:cNvPr>
          <p:cNvSpPr>
            <a:spLocks noGrp="1"/>
          </p:cNvSpPr>
          <p:nvPr>
            <p:ph type="ftr" sz="quarter" idx="11"/>
          </p:nvPr>
        </p:nvSpPr>
        <p:spPr/>
        <p:txBody>
          <a:bodyPr/>
          <a:lstStyle/>
          <a:p>
            <a:endParaRPr lang="am-ET"/>
          </a:p>
        </p:txBody>
      </p:sp>
      <p:sp>
        <p:nvSpPr>
          <p:cNvPr id="9" name="Slide Number Placeholder 8">
            <a:extLst>
              <a:ext uri="{FF2B5EF4-FFF2-40B4-BE49-F238E27FC236}">
                <a16:creationId xmlns:a16="http://schemas.microsoft.com/office/drawing/2014/main" id="{9CB1321D-7FCA-4D57-807D-90D24D8CFEB3}"/>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384591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0E0B-D505-4DCD-B665-D0AA6A01172C}"/>
              </a:ext>
            </a:extLst>
          </p:cNvPr>
          <p:cNvSpPr>
            <a:spLocks noGrp="1"/>
          </p:cNvSpPr>
          <p:nvPr>
            <p:ph type="title"/>
          </p:nvPr>
        </p:nvSpPr>
        <p:spPr/>
        <p:txBody>
          <a:bodyPr/>
          <a:lstStyle/>
          <a:p>
            <a:r>
              <a:rPr lang="en-US"/>
              <a:t>Click to edit Master title style</a:t>
            </a:r>
            <a:endParaRPr lang="am-ET"/>
          </a:p>
        </p:txBody>
      </p:sp>
      <p:sp>
        <p:nvSpPr>
          <p:cNvPr id="3" name="Date Placeholder 2">
            <a:extLst>
              <a:ext uri="{FF2B5EF4-FFF2-40B4-BE49-F238E27FC236}">
                <a16:creationId xmlns:a16="http://schemas.microsoft.com/office/drawing/2014/main" id="{B089CF34-A82C-477F-ADB4-C550242E85B8}"/>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4" name="Footer Placeholder 3">
            <a:extLst>
              <a:ext uri="{FF2B5EF4-FFF2-40B4-BE49-F238E27FC236}">
                <a16:creationId xmlns:a16="http://schemas.microsoft.com/office/drawing/2014/main" id="{12168148-FC9D-4587-AB46-3869B5BCDEDD}"/>
              </a:ext>
            </a:extLst>
          </p:cNvPr>
          <p:cNvSpPr>
            <a:spLocks noGrp="1"/>
          </p:cNvSpPr>
          <p:nvPr>
            <p:ph type="ftr" sz="quarter" idx="11"/>
          </p:nvPr>
        </p:nvSpPr>
        <p:spPr/>
        <p:txBody>
          <a:bodyPr/>
          <a:lstStyle/>
          <a:p>
            <a:endParaRPr lang="am-ET"/>
          </a:p>
        </p:txBody>
      </p:sp>
      <p:sp>
        <p:nvSpPr>
          <p:cNvPr id="5" name="Slide Number Placeholder 4">
            <a:extLst>
              <a:ext uri="{FF2B5EF4-FFF2-40B4-BE49-F238E27FC236}">
                <a16:creationId xmlns:a16="http://schemas.microsoft.com/office/drawing/2014/main" id="{9DE6C68F-1DB3-4FE9-8018-DD17EDF2D045}"/>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145845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8F8A6-B9BD-4A96-87C6-17219404E78D}"/>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3" name="Footer Placeholder 2">
            <a:extLst>
              <a:ext uri="{FF2B5EF4-FFF2-40B4-BE49-F238E27FC236}">
                <a16:creationId xmlns:a16="http://schemas.microsoft.com/office/drawing/2014/main" id="{52CBE956-56EB-4E1E-922B-B4C82568A943}"/>
              </a:ext>
            </a:extLst>
          </p:cNvPr>
          <p:cNvSpPr>
            <a:spLocks noGrp="1"/>
          </p:cNvSpPr>
          <p:nvPr>
            <p:ph type="ftr" sz="quarter" idx="11"/>
          </p:nvPr>
        </p:nvSpPr>
        <p:spPr/>
        <p:txBody>
          <a:bodyPr/>
          <a:lstStyle/>
          <a:p>
            <a:endParaRPr lang="am-ET"/>
          </a:p>
        </p:txBody>
      </p:sp>
      <p:sp>
        <p:nvSpPr>
          <p:cNvPr id="4" name="Slide Number Placeholder 3">
            <a:extLst>
              <a:ext uri="{FF2B5EF4-FFF2-40B4-BE49-F238E27FC236}">
                <a16:creationId xmlns:a16="http://schemas.microsoft.com/office/drawing/2014/main" id="{4BDD3218-66DF-41F4-B7AF-E1E5DDCE050F}"/>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278400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C03D-FCCA-476C-9624-49387951F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m-ET"/>
          </a:p>
        </p:txBody>
      </p:sp>
      <p:sp>
        <p:nvSpPr>
          <p:cNvPr id="3" name="Content Placeholder 2">
            <a:extLst>
              <a:ext uri="{FF2B5EF4-FFF2-40B4-BE49-F238E27FC236}">
                <a16:creationId xmlns:a16="http://schemas.microsoft.com/office/drawing/2014/main" id="{9B76CDC0-942E-4832-97AD-C0A01158EF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m-ET"/>
          </a:p>
        </p:txBody>
      </p:sp>
      <p:sp>
        <p:nvSpPr>
          <p:cNvPr id="4" name="Text Placeholder 3">
            <a:extLst>
              <a:ext uri="{FF2B5EF4-FFF2-40B4-BE49-F238E27FC236}">
                <a16:creationId xmlns:a16="http://schemas.microsoft.com/office/drawing/2014/main" id="{742349B4-FC08-46FC-A111-8FBC8A851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AC108D-291C-4945-A5C2-FB0B069638E3}"/>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6" name="Footer Placeholder 5">
            <a:extLst>
              <a:ext uri="{FF2B5EF4-FFF2-40B4-BE49-F238E27FC236}">
                <a16:creationId xmlns:a16="http://schemas.microsoft.com/office/drawing/2014/main" id="{56BD7642-4FB5-4558-9363-C437BF6E4E79}"/>
              </a:ext>
            </a:extLst>
          </p:cNvPr>
          <p:cNvSpPr>
            <a:spLocks noGrp="1"/>
          </p:cNvSpPr>
          <p:nvPr>
            <p:ph type="ftr" sz="quarter" idx="11"/>
          </p:nvPr>
        </p:nvSpPr>
        <p:spPr/>
        <p:txBody>
          <a:bodyPr/>
          <a:lstStyle/>
          <a:p>
            <a:endParaRPr lang="am-ET"/>
          </a:p>
        </p:txBody>
      </p:sp>
      <p:sp>
        <p:nvSpPr>
          <p:cNvPr id="7" name="Slide Number Placeholder 6">
            <a:extLst>
              <a:ext uri="{FF2B5EF4-FFF2-40B4-BE49-F238E27FC236}">
                <a16:creationId xmlns:a16="http://schemas.microsoft.com/office/drawing/2014/main" id="{E226F58D-C8EC-476A-A071-3306CE01A242}"/>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55487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982C-0749-4CBF-96CC-E89661751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m-ET"/>
          </a:p>
        </p:txBody>
      </p:sp>
      <p:sp>
        <p:nvSpPr>
          <p:cNvPr id="3" name="Picture Placeholder 2">
            <a:extLst>
              <a:ext uri="{FF2B5EF4-FFF2-40B4-BE49-F238E27FC236}">
                <a16:creationId xmlns:a16="http://schemas.microsoft.com/office/drawing/2014/main" id="{FD8F6E7A-E607-46DB-8C3A-ED0EA55FFE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m-ET"/>
          </a:p>
        </p:txBody>
      </p:sp>
      <p:sp>
        <p:nvSpPr>
          <p:cNvPr id="4" name="Text Placeholder 3">
            <a:extLst>
              <a:ext uri="{FF2B5EF4-FFF2-40B4-BE49-F238E27FC236}">
                <a16:creationId xmlns:a16="http://schemas.microsoft.com/office/drawing/2014/main" id="{425EE12A-3E5C-497D-A42A-C956EF2A4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825ECE-9FA6-4D9B-80DC-E2C86615F880}"/>
              </a:ext>
            </a:extLst>
          </p:cNvPr>
          <p:cNvSpPr>
            <a:spLocks noGrp="1"/>
          </p:cNvSpPr>
          <p:nvPr>
            <p:ph type="dt" sz="half" idx="10"/>
          </p:nvPr>
        </p:nvSpPr>
        <p:spPr/>
        <p:txBody>
          <a:bodyPr/>
          <a:lstStyle/>
          <a:p>
            <a:fld id="{FE07388F-80DA-4757-9FD8-6757FE4E934B}" type="datetimeFigureOut">
              <a:rPr lang="am-ET" smtClean="0"/>
              <a:t>24/04/2021</a:t>
            </a:fld>
            <a:endParaRPr lang="am-ET"/>
          </a:p>
        </p:txBody>
      </p:sp>
      <p:sp>
        <p:nvSpPr>
          <p:cNvPr id="6" name="Footer Placeholder 5">
            <a:extLst>
              <a:ext uri="{FF2B5EF4-FFF2-40B4-BE49-F238E27FC236}">
                <a16:creationId xmlns:a16="http://schemas.microsoft.com/office/drawing/2014/main" id="{9D8AAC00-0145-47A2-A8B8-002AC80C0846}"/>
              </a:ext>
            </a:extLst>
          </p:cNvPr>
          <p:cNvSpPr>
            <a:spLocks noGrp="1"/>
          </p:cNvSpPr>
          <p:nvPr>
            <p:ph type="ftr" sz="quarter" idx="11"/>
          </p:nvPr>
        </p:nvSpPr>
        <p:spPr/>
        <p:txBody>
          <a:bodyPr/>
          <a:lstStyle/>
          <a:p>
            <a:endParaRPr lang="am-ET"/>
          </a:p>
        </p:txBody>
      </p:sp>
      <p:sp>
        <p:nvSpPr>
          <p:cNvPr id="7" name="Slide Number Placeholder 6">
            <a:extLst>
              <a:ext uri="{FF2B5EF4-FFF2-40B4-BE49-F238E27FC236}">
                <a16:creationId xmlns:a16="http://schemas.microsoft.com/office/drawing/2014/main" id="{2D2EA55E-17B5-4B22-A379-9CE6F0722FF9}"/>
              </a:ext>
            </a:extLst>
          </p:cNvPr>
          <p:cNvSpPr>
            <a:spLocks noGrp="1"/>
          </p:cNvSpPr>
          <p:nvPr>
            <p:ph type="sldNum" sz="quarter" idx="12"/>
          </p:nvPr>
        </p:nvSpPr>
        <p:spPr/>
        <p:txBody>
          <a:bodyPr/>
          <a:lstStyle/>
          <a:p>
            <a:fld id="{139B65AD-29A0-4BAA-9A20-A3D526789A56}" type="slidenum">
              <a:rPr lang="am-ET" smtClean="0"/>
              <a:t>‹#›</a:t>
            </a:fld>
            <a:endParaRPr lang="am-ET"/>
          </a:p>
        </p:txBody>
      </p:sp>
    </p:spTree>
    <p:extLst>
      <p:ext uri="{BB962C8B-B14F-4D97-AF65-F5344CB8AC3E}">
        <p14:creationId xmlns:p14="http://schemas.microsoft.com/office/powerpoint/2010/main" val="81657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8852E0-A4E7-443A-AB71-C63ABCA51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m-ET"/>
          </a:p>
        </p:txBody>
      </p:sp>
      <p:sp>
        <p:nvSpPr>
          <p:cNvPr id="3" name="Text Placeholder 2">
            <a:extLst>
              <a:ext uri="{FF2B5EF4-FFF2-40B4-BE49-F238E27FC236}">
                <a16:creationId xmlns:a16="http://schemas.microsoft.com/office/drawing/2014/main" id="{61BA3A26-E1D8-419A-BFDF-A4DB62343C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m-ET"/>
          </a:p>
        </p:txBody>
      </p:sp>
      <p:sp>
        <p:nvSpPr>
          <p:cNvPr id="4" name="Date Placeholder 3">
            <a:extLst>
              <a:ext uri="{FF2B5EF4-FFF2-40B4-BE49-F238E27FC236}">
                <a16:creationId xmlns:a16="http://schemas.microsoft.com/office/drawing/2014/main" id="{A692A5A2-EBD5-4FFA-90C6-A077A47DF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7388F-80DA-4757-9FD8-6757FE4E934B}" type="datetimeFigureOut">
              <a:rPr lang="am-ET" smtClean="0"/>
              <a:t>24/04/2021</a:t>
            </a:fld>
            <a:endParaRPr lang="am-ET"/>
          </a:p>
        </p:txBody>
      </p:sp>
      <p:sp>
        <p:nvSpPr>
          <p:cNvPr id="5" name="Footer Placeholder 4">
            <a:extLst>
              <a:ext uri="{FF2B5EF4-FFF2-40B4-BE49-F238E27FC236}">
                <a16:creationId xmlns:a16="http://schemas.microsoft.com/office/drawing/2014/main" id="{099B9228-CEC4-4A10-AAC4-EEAE96FCE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m-ET"/>
          </a:p>
        </p:txBody>
      </p:sp>
      <p:sp>
        <p:nvSpPr>
          <p:cNvPr id="6" name="Slide Number Placeholder 5">
            <a:extLst>
              <a:ext uri="{FF2B5EF4-FFF2-40B4-BE49-F238E27FC236}">
                <a16:creationId xmlns:a16="http://schemas.microsoft.com/office/drawing/2014/main" id="{37CA85C7-5451-4095-A3B9-A2D6F7449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B65AD-29A0-4BAA-9A20-A3D526789A56}" type="slidenum">
              <a:rPr lang="am-ET" smtClean="0"/>
              <a:t>‹#›</a:t>
            </a:fld>
            <a:endParaRPr lang="am-ET"/>
          </a:p>
        </p:txBody>
      </p:sp>
    </p:spTree>
    <p:extLst>
      <p:ext uri="{BB962C8B-B14F-4D97-AF65-F5344CB8AC3E}">
        <p14:creationId xmlns:p14="http://schemas.microsoft.com/office/powerpoint/2010/main" val="140846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m-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CB3BE0-B939-4D33-A86B-4F49454D6040}"/>
              </a:ext>
            </a:extLst>
          </p:cNvPr>
          <p:cNvSpPr/>
          <p:nvPr/>
        </p:nvSpPr>
        <p:spPr>
          <a:xfrm>
            <a:off x="1603026" y="1306286"/>
            <a:ext cx="7906802"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CEIS110</a:t>
            </a:r>
            <a:endParaRPr lang="am-E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Rectangle 6">
            <a:extLst>
              <a:ext uri="{FF2B5EF4-FFF2-40B4-BE49-F238E27FC236}">
                <a16:creationId xmlns:a16="http://schemas.microsoft.com/office/drawing/2014/main" id="{82F27617-CF2C-417B-9A47-9B5AFF3F9689}"/>
              </a:ext>
            </a:extLst>
          </p:cNvPr>
          <p:cNvSpPr/>
          <p:nvPr/>
        </p:nvSpPr>
        <p:spPr>
          <a:xfrm>
            <a:off x="3243942" y="2383971"/>
            <a:ext cx="6505371" cy="2585323"/>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Programing With data</a:t>
            </a:r>
          </a:p>
          <a:p>
            <a:pPr algn="ct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Temesgen Kune</a:t>
            </a:r>
            <a:endParaRPr lang="am-E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526073" y="489439"/>
            <a:ext cx="11139854" cy="930447"/>
          </a:xfrm>
        </p:spPr>
        <p:txBody>
          <a:bodyPr>
            <a:normAutofit/>
          </a:bodyPr>
          <a:lstStyle/>
          <a:p>
            <a:r>
              <a:rPr lang="en-US" sz="5400" dirty="0">
                <a:solidFill>
                  <a:schemeClr val="bg1"/>
                </a:solidFill>
              </a:rPr>
              <a:t>Step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1548499"/>
            <a:ext cx="9144000" cy="420001"/>
          </a:xfrm>
        </p:spPr>
        <p:txBody>
          <a:bodyPr>
            <a:noAutofit/>
          </a:bodyPr>
          <a:lstStyle/>
          <a:p>
            <a:r>
              <a:rPr lang="en-US" sz="3600" dirty="0">
                <a:solidFill>
                  <a:schemeClr val="bg1"/>
                </a:solidFill>
              </a:rPr>
              <a:t>Querying the database with SQL</a:t>
            </a:r>
          </a:p>
          <a:p>
            <a:endParaRPr lang="en-US" sz="3600" dirty="0">
              <a:solidFill>
                <a:schemeClr val="bg1"/>
              </a:solidFill>
            </a:endParaRPr>
          </a:p>
          <a:p>
            <a:r>
              <a:rPr lang="en-US" sz="3600" dirty="0">
                <a:solidFill>
                  <a:schemeClr val="bg1"/>
                </a:solidFill>
              </a:rPr>
              <a:t>       </a:t>
            </a:r>
          </a:p>
        </p:txBody>
      </p:sp>
      <p:cxnSp>
        <p:nvCxnSpPr>
          <p:cNvPr id="16" name="Straight Connector 15">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28EA405-B68E-4BD8-B737-F090CF6210F0}"/>
              </a:ext>
            </a:extLst>
          </p:cNvPr>
          <p:cNvPicPr>
            <a:picLocks noChangeAspect="1"/>
          </p:cNvPicPr>
          <p:nvPr/>
        </p:nvPicPr>
        <p:blipFill>
          <a:blip r:embed="rId2"/>
          <a:stretch>
            <a:fillRect/>
          </a:stretch>
        </p:blipFill>
        <p:spPr>
          <a:xfrm>
            <a:off x="347589" y="2781488"/>
            <a:ext cx="11496821" cy="2516717"/>
          </a:xfrm>
          <a:prstGeom prst="rect">
            <a:avLst/>
          </a:prstGeom>
        </p:spPr>
      </p:pic>
    </p:spTree>
    <p:extLst>
      <p:ext uri="{BB962C8B-B14F-4D97-AF65-F5344CB8AC3E}">
        <p14:creationId xmlns:p14="http://schemas.microsoft.com/office/powerpoint/2010/main" val="375104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60101" y="1828800"/>
            <a:ext cx="3932237" cy="1600200"/>
          </a:xfrm>
        </p:spPr>
        <p:txBody>
          <a:bodyPr>
            <a:normAutofit fontScale="90000"/>
          </a:bodyPr>
          <a:lstStyle/>
          <a:p>
            <a:r>
              <a:rPr lang="en-US" sz="4400" dirty="0"/>
              <a:t>Query to retrieve all columns and all rows (Screenshot)</a:t>
            </a:r>
          </a:p>
        </p:txBody>
      </p:sp>
      <p:sp>
        <p:nvSpPr>
          <p:cNvPr id="6" name="Picture Placeholder 5">
            <a:extLst>
              <a:ext uri="{FF2B5EF4-FFF2-40B4-BE49-F238E27FC236}">
                <a16:creationId xmlns:a16="http://schemas.microsoft.com/office/drawing/2014/main" id="{F474601B-6A6B-46B6-8E6F-B030DD2A7681}"/>
              </a:ext>
            </a:extLst>
          </p:cNvPr>
          <p:cNvSpPr>
            <a:spLocks noGrp="1"/>
          </p:cNvSpPr>
          <p:nvPr>
            <p:ph type="pic" idx="1"/>
          </p:nvPr>
        </p:nvSpPr>
        <p:spPr>
          <a:xfrm>
            <a:off x="5602514" y="1654629"/>
            <a:ext cx="5749698" cy="4071452"/>
          </a:xfrm>
        </p:spPr>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360100" y="3690355"/>
            <a:ext cx="3932237" cy="2620821"/>
          </a:xfrm>
        </p:spPr>
        <p:txBody>
          <a:bodyPr/>
          <a:lstStyle/>
          <a:p>
            <a:r>
              <a:rPr lang="en-US" dirty="0"/>
              <a:t>Screenshot of SQL query command and results</a:t>
            </a:r>
          </a:p>
        </p:txBody>
      </p:sp>
      <p:pic>
        <p:nvPicPr>
          <p:cNvPr id="8" name="Picture 7">
            <a:extLst>
              <a:ext uri="{FF2B5EF4-FFF2-40B4-BE49-F238E27FC236}">
                <a16:creationId xmlns:a16="http://schemas.microsoft.com/office/drawing/2014/main" id="{7DD5C24A-7AD2-4AF8-9983-ECBB9B706B64}"/>
              </a:ext>
            </a:extLst>
          </p:cNvPr>
          <p:cNvPicPr>
            <a:picLocks noChangeAspect="1"/>
          </p:cNvPicPr>
          <p:nvPr/>
        </p:nvPicPr>
        <p:blipFill>
          <a:blip r:embed="rId2"/>
          <a:stretch>
            <a:fillRect/>
          </a:stretch>
        </p:blipFill>
        <p:spPr>
          <a:xfrm>
            <a:off x="4292337" y="1131919"/>
            <a:ext cx="7649029" cy="4603689"/>
          </a:xfrm>
          <a:prstGeom prst="rect">
            <a:avLst/>
          </a:prstGeom>
        </p:spPr>
      </p:pic>
    </p:spTree>
    <p:extLst>
      <p:ext uri="{BB962C8B-B14F-4D97-AF65-F5344CB8AC3E}">
        <p14:creationId xmlns:p14="http://schemas.microsoft.com/office/powerpoint/2010/main" val="325852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2400" kern="1200">
                <a:solidFill>
                  <a:schemeClr val="tx1"/>
                </a:solidFill>
                <a:latin typeface="+mj-lt"/>
                <a:ea typeface="+mj-ea"/>
                <a:cs typeface="+mj-cs"/>
              </a:rPr>
              <a:t>Query to retrieve lowest and highest temperatures</a:t>
            </a:r>
            <a:br>
              <a:rPr lang="en-US" sz="2400" kern="1200">
                <a:solidFill>
                  <a:schemeClr val="tx1"/>
                </a:solidFill>
                <a:latin typeface="+mj-lt"/>
                <a:ea typeface="+mj-ea"/>
                <a:cs typeface="+mj-cs"/>
              </a:rPr>
            </a:br>
            <a:r>
              <a:rPr lang="en-US" sz="2400" kern="1200">
                <a:solidFill>
                  <a:schemeClr val="tx1"/>
                </a:solidFill>
                <a:latin typeface="+mj-lt"/>
                <a:ea typeface="+mj-ea"/>
                <a:cs typeface="+mj-cs"/>
              </a:rPr>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8931" y="2438400"/>
            <a:ext cx="3505494" cy="3785419"/>
          </a:xfrm>
        </p:spPr>
        <p:txBody>
          <a:bodyPr vert="horz" lIns="91440" tIns="45720" rIns="91440" bIns="45720" rtlCol="0">
            <a:normAutofit/>
          </a:bodyPr>
          <a:lstStyle/>
          <a:p>
            <a:pPr indent="-228600">
              <a:buFont typeface="Arial" panose="020B0604020202020204" pitchFamily="34" charset="0"/>
              <a:buChar char="•"/>
            </a:pPr>
            <a:r>
              <a:rPr lang="en-US" sz="2000"/>
              <a:t>Screenshot of SQL query command and results</a:t>
            </a:r>
          </a:p>
          <a:p>
            <a:pPr indent="-228600">
              <a:buFont typeface="Arial" panose="020B0604020202020204" pitchFamily="34" charset="0"/>
              <a:buChar char="•"/>
            </a:pPr>
            <a:endParaRPr lang="en-US" sz="2000"/>
          </a:p>
        </p:txBody>
      </p:sp>
      <p:pic>
        <p:nvPicPr>
          <p:cNvPr id="4" name="Picture 3">
            <a:extLst>
              <a:ext uri="{FF2B5EF4-FFF2-40B4-BE49-F238E27FC236}">
                <a16:creationId xmlns:a16="http://schemas.microsoft.com/office/drawing/2014/main" id="{61E7AD31-1B40-452D-92F8-495657DD2CDB}"/>
              </a:ext>
            </a:extLst>
          </p:cNvPr>
          <p:cNvPicPr>
            <a:picLocks noChangeAspect="1"/>
          </p:cNvPicPr>
          <p:nvPr/>
        </p:nvPicPr>
        <p:blipFill>
          <a:blip r:embed="rId2"/>
          <a:stretch>
            <a:fillRect/>
          </a:stretch>
        </p:blipFill>
        <p:spPr>
          <a:xfrm>
            <a:off x="5142096" y="629266"/>
            <a:ext cx="6565690" cy="5594553"/>
          </a:xfrm>
          <a:prstGeom prst="rect">
            <a:avLst/>
          </a:prstGeom>
          <a:effectLst/>
        </p:spPr>
      </p:pic>
    </p:spTree>
    <p:extLst>
      <p:ext uri="{BB962C8B-B14F-4D97-AF65-F5344CB8AC3E}">
        <p14:creationId xmlns:p14="http://schemas.microsoft.com/office/powerpoint/2010/main" val="177896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2400" kern="1200" dirty="0">
                <a:solidFill>
                  <a:schemeClr val="tx1"/>
                </a:solidFill>
                <a:latin typeface="+mj-lt"/>
                <a:ea typeface="+mj-ea"/>
                <a:cs typeface="+mj-cs"/>
              </a:rPr>
              <a:t>Query to retrieve lowest and highest relative Humidity</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8931" y="2438400"/>
            <a:ext cx="3505494" cy="3785419"/>
          </a:xfrm>
        </p:spPr>
        <p:txBody>
          <a:bodyPr vert="horz" lIns="91440" tIns="45720" rIns="91440" bIns="45720" rtlCol="0">
            <a:normAutofit/>
          </a:bodyPr>
          <a:lstStyle/>
          <a:p>
            <a:pPr indent="-228600">
              <a:buFont typeface="Arial" panose="020B0604020202020204" pitchFamily="34" charset="0"/>
              <a:buChar char="•"/>
            </a:pPr>
            <a:r>
              <a:rPr lang="en-US" sz="2000" dirty="0"/>
              <a:t>Screenshot of SQL query command and results</a:t>
            </a:r>
          </a:p>
          <a:p>
            <a:pPr indent="-22860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FB865267-C461-48A6-8FF4-5477939303E2}"/>
              </a:ext>
            </a:extLst>
          </p:cNvPr>
          <p:cNvPicPr>
            <a:picLocks noChangeAspect="1"/>
          </p:cNvPicPr>
          <p:nvPr/>
        </p:nvPicPr>
        <p:blipFill>
          <a:blip r:embed="rId2"/>
          <a:stretch>
            <a:fillRect/>
          </a:stretch>
        </p:blipFill>
        <p:spPr>
          <a:xfrm>
            <a:off x="4101218" y="1611086"/>
            <a:ext cx="7885284" cy="4835524"/>
          </a:xfrm>
          <a:prstGeom prst="rect">
            <a:avLst/>
          </a:prstGeom>
        </p:spPr>
      </p:pic>
    </p:spTree>
    <p:extLst>
      <p:ext uri="{BB962C8B-B14F-4D97-AF65-F5344CB8AC3E}">
        <p14:creationId xmlns:p14="http://schemas.microsoft.com/office/powerpoint/2010/main" val="55803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08972" y="243854"/>
            <a:ext cx="3240042" cy="1920240"/>
          </a:xfrm>
        </p:spPr>
        <p:txBody>
          <a:bodyPr>
            <a:normAutofit/>
          </a:bodyPr>
          <a:lstStyle/>
          <a:p>
            <a:r>
              <a:rPr lang="en-US" sz="4400" dirty="0"/>
              <a:t>Python code (Screenshot or file)</a:t>
            </a:r>
          </a:p>
        </p:txBody>
      </p:sp>
      <p:sp>
        <p:nvSpPr>
          <p:cNvPr id="6" name="Picture Placeholder 5">
            <a:extLst>
              <a:ext uri="{FF2B5EF4-FFF2-40B4-BE49-F238E27FC236}">
                <a16:creationId xmlns:a16="http://schemas.microsoft.com/office/drawing/2014/main" id="{172CC557-5E48-4CB0-8713-624D23439B6B}"/>
              </a:ext>
            </a:extLst>
          </p:cNvPr>
          <p:cNvSpPr>
            <a:spLocks noGrp="1"/>
          </p:cNvSpPr>
          <p:nvPr>
            <p:ph type="pic" idx="1"/>
          </p:nvPr>
        </p:nvSpPr>
        <p:spPr/>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8942" y="2164094"/>
            <a:ext cx="3932237" cy="3811588"/>
          </a:xfrm>
        </p:spPr>
        <p:txBody>
          <a:bodyPr/>
          <a:lstStyle/>
          <a:p>
            <a:r>
              <a:rPr lang="en-US" dirty="0"/>
              <a:t>ExtractTempHumidity.py Python code</a:t>
            </a:r>
          </a:p>
          <a:p>
            <a:r>
              <a:rPr lang="en-US" dirty="0"/>
              <a:t> with your name and date in comments</a:t>
            </a:r>
          </a:p>
          <a:p>
            <a:endParaRPr lang="en-US" dirty="0"/>
          </a:p>
          <a:p>
            <a:endParaRPr lang="en-US" dirty="0"/>
          </a:p>
        </p:txBody>
      </p:sp>
      <p:pic>
        <p:nvPicPr>
          <p:cNvPr id="4" name="Picture 3">
            <a:extLst>
              <a:ext uri="{FF2B5EF4-FFF2-40B4-BE49-F238E27FC236}">
                <a16:creationId xmlns:a16="http://schemas.microsoft.com/office/drawing/2014/main" id="{C4E6F877-4975-4662-AE3B-B8FBA877B87B}"/>
              </a:ext>
            </a:extLst>
          </p:cNvPr>
          <p:cNvPicPr>
            <a:picLocks noChangeAspect="1"/>
          </p:cNvPicPr>
          <p:nvPr/>
        </p:nvPicPr>
        <p:blipFill rotWithShape="1">
          <a:blip r:embed="rId2"/>
          <a:srcRect t="212" r="6729" b="3722"/>
          <a:stretch/>
        </p:blipFill>
        <p:spPr>
          <a:xfrm>
            <a:off x="3432872" y="680458"/>
            <a:ext cx="8450156" cy="5487557"/>
          </a:xfrm>
          <a:prstGeom prst="rect">
            <a:avLst/>
          </a:prstGeom>
        </p:spPr>
      </p:pic>
    </p:spTree>
    <p:extLst>
      <p:ext uri="{BB962C8B-B14F-4D97-AF65-F5344CB8AC3E}">
        <p14:creationId xmlns:p14="http://schemas.microsoft.com/office/powerpoint/2010/main" val="259845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9635904-4200-495D-B7E8-45D0C5AE22E7}"/>
              </a:ext>
            </a:extLst>
          </p:cNvPr>
          <p:cNvSpPr txBox="1"/>
          <p:nvPr/>
        </p:nvSpPr>
        <p:spPr>
          <a:xfrm>
            <a:off x="649288" y="2943225"/>
            <a:ext cx="10901363" cy="3275013"/>
          </a:xfrm>
          <a:prstGeom prst="rect">
            <a:avLst/>
          </a:prstGeom>
          <a:noFill/>
        </p:spPr>
        <p:txBody>
          <a:bodyPr wrap="square" anchor="t">
            <a:normAutofit/>
          </a:bodyPr>
          <a:lstStyle/>
          <a:p>
            <a:pPr marL="0" marR="0">
              <a:spcBef>
                <a:spcPts val="1200"/>
              </a:spcBef>
              <a:spcAft>
                <a:spcPts val="0"/>
              </a:spcAft>
            </a:pPr>
            <a:r>
              <a:rPr lang="en-US" sz="28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Objectives</a:t>
            </a:r>
            <a:endParaRPr lang="am-ET" sz="2800" b="1" ker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rPr>
              <a:t>To retrieve data from a database with an embedded SQL query in Python</a:t>
            </a:r>
            <a:endParaRPr lang="am-ET" sz="280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rPr>
              <a:t>To cleanse data and manipulate data from a database in Python</a:t>
            </a:r>
            <a:endParaRPr lang="am-ET" sz="280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rPr>
              <a:t>To save data as a CSV file  </a:t>
            </a:r>
            <a:endParaRPr lang="am-ET" sz="280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rPr>
              <a:t>To open data in Excel and create a chart</a:t>
            </a:r>
            <a:endParaRPr lang="am-ET" sz="2800">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707011" y="365760"/>
            <a:ext cx="10765410" cy="1207269"/>
          </a:xfrm>
        </p:spPr>
        <p:txBody>
          <a:bodyPr>
            <a:normAutofit/>
          </a:bodyPr>
          <a:lstStyle/>
          <a:p>
            <a:r>
              <a:rPr lang="en-US">
                <a:solidFill>
                  <a:srgbClr val="FFFFFF"/>
                </a:solidFill>
              </a:rPr>
              <a:t>Step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376313" y="1554480"/>
            <a:ext cx="9426806" cy="719122"/>
          </a:xfrm>
        </p:spPr>
        <p:txBody>
          <a:bodyPr>
            <a:noAutofit/>
          </a:bodyPr>
          <a:lstStyle/>
          <a:p>
            <a:pPr marL="0" marR="0">
              <a:spcBef>
                <a:spcPts val="1200"/>
              </a:spcBef>
              <a:spcAft>
                <a:spcPts val="0"/>
              </a:spcAft>
            </a:pPr>
            <a:r>
              <a:rPr lang="en-US" sz="2800" b="1" kern="0" dirty="0">
                <a:solidFill>
                  <a:srgbClr val="E7E6E6"/>
                </a:solidFill>
                <a:effectLst/>
                <a:latin typeface="Cambria" panose="02040503050406030204" pitchFamily="18" charset="0"/>
                <a:ea typeface="Times New Roman" panose="02020603050405020304" pitchFamily="18" charset="0"/>
                <a:cs typeface="Times New Roman" panose="02020603050405020304" pitchFamily="18" charset="0"/>
              </a:rPr>
              <a:t>Querying and Manipulating Data with SQL and Python</a:t>
            </a:r>
            <a:endParaRPr lang="am-ET" sz="2800" b="1" kern="0" dirty="0">
              <a:solidFill>
                <a:srgbClr val="E7E6E6"/>
              </a:solidFill>
              <a:effectLst/>
              <a:latin typeface="Cambria" panose="02040503050406030204" pitchFamily="18" charset="0"/>
              <a:ea typeface="Times New Roman" panose="02020603050405020304" pitchFamily="18" charset="0"/>
              <a:cs typeface="Times New Roman" panose="02020603050405020304" pitchFamily="18" charset="0"/>
            </a:endParaRPr>
          </a:p>
          <a:p>
            <a:r>
              <a:rPr lang="en-US" sz="2800" dirty="0">
                <a:solidFill>
                  <a:srgbClr val="E7E6E6"/>
                </a:solidFill>
              </a:rPr>
              <a:t>       </a:t>
            </a:r>
          </a:p>
        </p:txBody>
      </p:sp>
    </p:spTree>
    <p:extLst>
      <p:ext uri="{BB962C8B-B14F-4D97-AF65-F5344CB8AC3E}">
        <p14:creationId xmlns:p14="http://schemas.microsoft.com/office/powerpoint/2010/main" val="167169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04358" y="173244"/>
            <a:ext cx="10624457" cy="1421947"/>
          </a:xfrm>
        </p:spPr>
        <p:txBody>
          <a:bodyPr>
            <a:normAutofit/>
          </a:bodyPr>
          <a:lstStyle/>
          <a:p>
            <a:r>
              <a:rPr lang="en-US" sz="4400" dirty="0"/>
              <a:t>Retrieve and Convert Data to CSV Format (Screenshot)</a:t>
            </a:r>
          </a:p>
        </p:txBody>
      </p:sp>
      <p:sp>
        <p:nvSpPr>
          <p:cNvPr id="6" name="Picture Placeholder 5">
            <a:extLst>
              <a:ext uri="{FF2B5EF4-FFF2-40B4-BE49-F238E27FC236}">
                <a16:creationId xmlns:a16="http://schemas.microsoft.com/office/drawing/2014/main" id="{172CC557-5E48-4CB0-8713-624D23439B6B}"/>
              </a:ext>
            </a:extLst>
          </p:cNvPr>
          <p:cNvSpPr>
            <a:spLocks noGrp="1"/>
          </p:cNvSpPr>
          <p:nvPr>
            <p:ph type="pic" idx="1"/>
          </p:nvPr>
        </p:nvSpPr>
        <p:spPr/>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04358" y="1669104"/>
            <a:ext cx="3932237" cy="2763538"/>
          </a:xfrm>
        </p:spPr>
        <p:txBody>
          <a:bodyPr/>
          <a:lstStyle/>
          <a:p>
            <a:r>
              <a:rPr lang="en-US" dirty="0"/>
              <a:t>Format data file open in Excel showing 3 columns of data</a:t>
            </a:r>
          </a:p>
          <a:p>
            <a:endParaRPr lang="en-US" dirty="0"/>
          </a:p>
          <a:p>
            <a:endParaRPr lang="en-US" dirty="0"/>
          </a:p>
        </p:txBody>
      </p:sp>
      <p:pic>
        <p:nvPicPr>
          <p:cNvPr id="4" name="Picture 3">
            <a:extLst>
              <a:ext uri="{FF2B5EF4-FFF2-40B4-BE49-F238E27FC236}">
                <a16:creationId xmlns:a16="http://schemas.microsoft.com/office/drawing/2014/main" id="{9EEDF818-16B0-4624-9D7C-8FAEF89DCE05}"/>
              </a:ext>
            </a:extLst>
          </p:cNvPr>
          <p:cNvPicPr>
            <a:picLocks noChangeAspect="1"/>
          </p:cNvPicPr>
          <p:nvPr/>
        </p:nvPicPr>
        <p:blipFill rotWithShape="1">
          <a:blip r:embed="rId2"/>
          <a:srcRect l="197" t="262" r="33084" b="6210"/>
          <a:stretch/>
        </p:blipFill>
        <p:spPr>
          <a:xfrm>
            <a:off x="3819300" y="912729"/>
            <a:ext cx="7968342" cy="5353977"/>
          </a:xfrm>
          <a:prstGeom prst="rect">
            <a:avLst/>
          </a:prstGeom>
        </p:spPr>
      </p:pic>
    </p:spTree>
    <p:extLst>
      <p:ext uri="{BB962C8B-B14F-4D97-AF65-F5344CB8AC3E}">
        <p14:creationId xmlns:p14="http://schemas.microsoft.com/office/powerpoint/2010/main" val="243843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941674" y="313656"/>
            <a:ext cx="10941310" cy="740672"/>
          </a:xfrm>
        </p:spPr>
        <p:txBody>
          <a:bodyPr>
            <a:normAutofit/>
          </a:bodyPr>
          <a:lstStyle/>
          <a:p>
            <a:r>
              <a:rPr lang="en-US" sz="4400" dirty="0"/>
              <a:t>Temperature and Humidity Charts (Graph)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495425" y="1287926"/>
            <a:ext cx="3325957" cy="1343891"/>
          </a:xfrm>
        </p:spPr>
        <p:txBody>
          <a:bodyPr>
            <a:normAutofit fontScale="92500" lnSpcReduction="20000"/>
          </a:bodyPr>
          <a:lstStyle/>
          <a:p>
            <a:pPr marL="457200" indent="-457200">
              <a:buFont typeface="Wingdings" panose="05000000000000000000" pitchFamily="2" charset="2"/>
              <a:buChar char="§"/>
            </a:pPr>
            <a:r>
              <a:rPr lang="en-US" sz="2800" dirty="0"/>
              <a:t>Excel chart based on temperature and humidity data from database </a:t>
            </a:r>
          </a:p>
          <a:p>
            <a:pPr marL="457200" indent="-457200">
              <a:buFont typeface="Wingdings" panose="05000000000000000000" pitchFamily="2" charset="2"/>
              <a:buChar char="§"/>
            </a:pPr>
            <a:endParaRPr lang="en-US" sz="2800" dirty="0"/>
          </a:p>
        </p:txBody>
      </p:sp>
      <p:graphicFrame>
        <p:nvGraphicFramePr>
          <p:cNvPr id="8" name="Chart 7">
            <a:extLst>
              <a:ext uri="{FF2B5EF4-FFF2-40B4-BE49-F238E27FC236}">
                <a16:creationId xmlns:a16="http://schemas.microsoft.com/office/drawing/2014/main" id="{D9A1A77B-AD10-401C-AA00-13040B857B1A}"/>
              </a:ext>
            </a:extLst>
          </p:cNvPr>
          <p:cNvGraphicFramePr>
            <a:graphicFrameLocks/>
          </p:cNvGraphicFramePr>
          <p:nvPr>
            <p:extLst>
              <p:ext uri="{D42A27DB-BD31-4B8C-83A1-F6EECF244321}">
                <p14:modId xmlns:p14="http://schemas.microsoft.com/office/powerpoint/2010/main" val="2426276707"/>
              </p:ext>
            </p:extLst>
          </p:nvPr>
        </p:nvGraphicFramePr>
        <p:xfrm>
          <a:off x="6400800" y="1054328"/>
          <a:ext cx="5261113" cy="2669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A43210D-F0AF-4E5B-8518-5D07090570BC}"/>
              </a:ext>
            </a:extLst>
          </p:cNvPr>
          <p:cNvGraphicFramePr>
            <a:graphicFrameLocks/>
          </p:cNvGraphicFramePr>
          <p:nvPr>
            <p:extLst>
              <p:ext uri="{D42A27DB-BD31-4B8C-83A1-F6EECF244321}">
                <p14:modId xmlns:p14="http://schemas.microsoft.com/office/powerpoint/2010/main" val="3485044172"/>
              </p:ext>
            </p:extLst>
          </p:nvPr>
        </p:nvGraphicFramePr>
        <p:xfrm>
          <a:off x="6412329" y="3655371"/>
          <a:ext cx="4782663" cy="2888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981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Plot #1</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r>
              <a:rPr lang="en-US" dirty="0"/>
              <a:t>Plot and code used to generate it</a:t>
            </a:r>
          </a:p>
          <a:p>
            <a:pPr marL="285750" indent="-285750">
              <a:buFont typeface="Arial" panose="020B0604020202020204" pitchFamily="34" charset="0"/>
              <a:buChar char="•"/>
            </a:pPr>
            <a:r>
              <a:rPr lang="en-US" dirty="0"/>
              <a:t>Box</a:t>
            </a:r>
          </a:p>
          <a:p>
            <a:pPr marL="285750" indent="-285750">
              <a:buFont typeface="Arial" panose="020B0604020202020204" pitchFamily="34" charset="0"/>
              <a:buChar char="•"/>
            </a:pPr>
            <a:r>
              <a:rPr lang="en-US" dirty="0"/>
              <a:t>Line</a:t>
            </a:r>
          </a:p>
          <a:p>
            <a:pPr marL="285750" indent="-285750">
              <a:buFont typeface="Arial" panose="020B0604020202020204" pitchFamily="34" charset="0"/>
              <a:buChar char="•"/>
            </a:pPr>
            <a:r>
              <a:rPr lang="en-US" dirty="0"/>
              <a:t>Histogram</a:t>
            </a:r>
          </a:p>
          <a:p>
            <a:pPr marL="285750" indent="-285750">
              <a:buFont typeface="Arial" panose="020B0604020202020204" pitchFamily="34" charset="0"/>
              <a:buChar char="•"/>
            </a:pPr>
            <a:r>
              <a:rPr lang="en-US" dirty="0"/>
              <a:t>Scatter</a:t>
            </a:r>
          </a:p>
          <a:p>
            <a:pPr marL="285750" indent="-285750">
              <a:buFont typeface="Arial" panose="020B0604020202020204" pitchFamily="34" charset="0"/>
              <a:buChar char="•"/>
            </a:pPr>
            <a:r>
              <a:rPr lang="en-US" dirty="0"/>
              <a:t>Research your own!</a:t>
            </a:r>
          </a:p>
          <a:p>
            <a:endParaRPr lang="en-US" dirty="0"/>
          </a:p>
          <a:p>
            <a:endParaRPr lang="en-US" dirty="0"/>
          </a:p>
        </p:txBody>
      </p:sp>
      <p:sp>
        <p:nvSpPr>
          <p:cNvPr id="12" name="TextBox 11">
            <a:extLst>
              <a:ext uri="{FF2B5EF4-FFF2-40B4-BE49-F238E27FC236}">
                <a16:creationId xmlns:a16="http://schemas.microsoft.com/office/drawing/2014/main" id="{4BB9413F-4B02-4D0B-8EC9-869A88F1B09B}"/>
              </a:ext>
            </a:extLst>
          </p:cNvPr>
          <p:cNvSpPr txBox="1"/>
          <p:nvPr/>
        </p:nvSpPr>
        <p:spPr>
          <a:xfrm>
            <a:off x="1724025" y="4241715"/>
            <a:ext cx="6096000" cy="2308324"/>
          </a:xfrm>
          <a:prstGeom prst="rect">
            <a:avLst/>
          </a:prstGeom>
          <a:noFill/>
        </p:spPr>
        <p:txBody>
          <a:bodyPr wrap="square">
            <a:spAutoFit/>
          </a:bodyPr>
          <a:lstStyle/>
          <a:p>
            <a:r>
              <a:rPr lang="en-US" dirty="0"/>
              <a:t>#Purpose: Create box plot for period 2 data</a:t>
            </a:r>
          </a:p>
          <a:p>
            <a:r>
              <a:rPr lang="en-US" dirty="0"/>
              <a:t>#Name: Temesgen Kune</a:t>
            </a:r>
          </a:p>
          <a:p>
            <a:r>
              <a:rPr lang="en-US" dirty="0"/>
              <a:t>#Date: 04/10/2021</a:t>
            </a:r>
          </a:p>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df2 = </a:t>
            </a:r>
            <a:r>
              <a:rPr lang="en-US" dirty="0" err="1"/>
              <a:t>pd.read_csv</a:t>
            </a:r>
            <a:r>
              <a:rPr lang="en-US" dirty="0"/>
              <a:t>("formatdata2.csv")</a:t>
            </a:r>
          </a:p>
          <a:p>
            <a:r>
              <a:rPr lang="en-US" dirty="0"/>
              <a:t>df2.boxplot(); </a:t>
            </a:r>
            <a:r>
              <a:rPr lang="en-US" dirty="0" err="1"/>
              <a:t>plt.suptitle</a:t>
            </a:r>
            <a:r>
              <a:rPr lang="en-US" dirty="0"/>
              <a:t>('Period 2 box plot')</a:t>
            </a:r>
          </a:p>
          <a:p>
            <a:r>
              <a:rPr lang="en-US" dirty="0" err="1"/>
              <a:t>plt.show</a:t>
            </a:r>
            <a:r>
              <a:rPr lang="en-US" dirty="0"/>
              <a:t>()</a:t>
            </a:r>
          </a:p>
        </p:txBody>
      </p:sp>
      <p:pic>
        <p:nvPicPr>
          <p:cNvPr id="14" name="Picture 13">
            <a:extLst>
              <a:ext uri="{FF2B5EF4-FFF2-40B4-BE49-F238E27FC236}">
                <a16:creationId xmlns:a16="http://schemas.microsoft.com/office/drawing/2014/main" id="{A8A5BC6B-B48E-4B90-A471-1CE7DD892B99}"/>
              </a:ext>
            </a:extLst>
          </p:cNvPr>
          <p:cNvPicPr>
            <a:picLocks noChangeAspect="1"/>
          </p:cNvPicPr>
          <p:nvPr/>
        </p:nvPicPr>
        <p:blipFill>
          <a:blip r:embed="rId2"/>
          <a:stretch>
            <a:fillRect/>
          </a:stretch>
        </p:blipFill>
        <p:spPr>
          <a:xfrm>
            <a:off x="5734464" y="457199"/>
            <a:ext cx="5123442" cy="3784515"/>
          </a:xfrm>
          <a:prstGeom prst="rect">
            <a:avLst/>
          </a:prstGeom>
        </p:spPr>
      </p:pic>
    </p:spTree>
    <p:extLst>
      <p:ext uri="{BB962C8B-B14F-4D97-AF65-F5344CB8AC3E}">
        <p14:creationId xmlns:p14="http://schemas.microsoft.com/office/powerpoint/2010/main" val="361246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7" y="0"/>
            <a:ext cx="3718961" cy="1524000"/>
          </a:xfrm>
        </p:spPr>
        <p:txBody>
          <a:bodyPr>
            <a:normAutofit/>
          </a:bodyPr>
          <a:lstStyle/>
          <a:p>
            <a:r>
              <a:rPr lang="en-US" sz="4400" dirty="0"/>
              <a:t>Plot #2</a:t>
            </a:r>
            <a:br>
              <a:rPr lang="en-US" sz="4400" dirty="0"/>
            </a:br>
            <a:r>
              <a:rPr lang="en-US" sz="4400" dirty="0"/>
              <a:t>(Screenshots)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7" y="1524000"/>
            <a:ext cx="3932237" cy="2262809"/>
          </a:xfrm>
        </p:spPr>
        <p:txBody>
          <a:bodyPr/>
          <a:lstStyle/>
          <a:p>
            <a:r>
              <a:rPr lang="en-US" dirty="0"/>
              <a:t>Plot and code used to generate it</a:t>
            </a:r>
          </a:p>
          <a:p>
            <a:pPr marL="285750" indent="-285750">
              <a:buFont typeface="Arial" panose="020B0604020202020204" pitchFamily="34" charset="0"/>
              <a:buChar char="•"/>
            </a:pPr>
            <a:r>
              <a:rPr lang="en-US" dirty="0"/>
              <a:t>Box</a:t>
            </a:r>
          </a:p>
          <a:p>
            <a:pPr marL="285750" indent="-285750">
              <a:buFont typeface="Arial" panose="020B0604020202020204" pitchFamily="34" charset="0"/>
              <a:buChar char="•"/>
            </a:pPr>
            <a:r>
              <a:rPr lang="en-US" dirty="0"/>
              <a:t>Line</a:t>
            </a:r>
          </a:p>
          <a:p>
            <a:pPr marL="285750" indent="-285750">
              <a:buFont typeface="Arial" panose="020B0604020202020204" pitchFamily="34" charset="0"/>
              <a:buChar char="•"/>
            </a:pPr>
            <a:r>
              <a:rPr lang="en-US" dirty="0"/>
              <a:t>Histogram</a:t>
            </a:r>
          </a:p>
          <a:p>
            <a:pPr marL="285750" indent="-285750">
              <a:buFont typeface="Arial" panose="020B0604020202020204" pitchFamily="34" charset="0"/>
              <a:buChar char="•"/>
            </a:pPr>
            <a:r>
              <a:rPr lang="en-US" dirty="0"/>
              <a:t>Scatter</a:t>
            </a:r>
          </a:p>
          <a:p>
            <a:pPr marL="285750" indent="-285750">
              <a:buFont typeface="Arial" panose="020B0604020202020204" pitchFamily="34" charset="0"/>
              <a:buChar char="•"/>
            </a:pPr>
            <a:r>
              <a:rPr lang="en-US" dirty="0"/>
              <a:t>Research your own!</a:t>
            </a:r>
          </a:p>
        </p:txBody>
      </p:sp>
      <p:sp>
        <p:nvSpPr>
          <p:cNvPr id="8" name="TextBox 7">
            <a:extLst>
              <a:ext uri="{FF2B5EF4-FFF2-40B4-BE49-F238E27FC236}">
                <a16:creationId xmlns:a16="http://schemas.microsoft.com/office/drawing/2014/main" id="{6B599817-DB4F-4E2D-9DB1-177F16B44FD5}"/>
              </a:ext>
            </a:extLst>
          </p:cNvPr>
          <p:cNvSpPr txBox="1"/>
          <p:nvPr/>
        </p:nvSpPr>
        <p:spPr>
          <a:xfrm>
            <a:off x="642532" y="3693695"/>
            <a:ext cx="9104244" cy="2862322"/>
          </a:xfrm>
          <a:prstGeom prst="rect">
            <a:avLst/>
          </a:prstGeom>
          <a:noFill/>
        </p:spPr>
        <p:txBody>
          <a:bodyPr wrap="square">
            <a:spAutoFit/>
          </a:bodyPr>
          <a:lstStyle/>
          <a:p>
            <a:r>
              <a:rPr lang="en-US" dirty="0"/>
              <a:t>#Purpose: Create Celsius plot comparing period 1 and period 2</a:t>
            </a:r>
          </a:p>
          <a:p>
            <a:r>
              <a:rPr lang="en-US" dirty="0"/>
              <a:t>#Name: Temesgen Kune</a:t>
            </a:r>
          </a:p>
          <a:p>
            <a:r>
              <a:rPr lang="en-US" dirty="0"/>
              <a:t>#Date: 04/10/2021</a:t>
            </a:r>
          </a:p>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df1 = </a:t>
            </a:r>
            <a:r>
              <a:rPr lang="en-US" dirty="0" err="1"/>
              <a:t>pd.read_csv</a:t>
            </a:r>
            <a:r>
              <a:rPr lang="en-US" dirty="0"/>
              <a:t>("formatdata.csv") #baseline data is period 1 (older)</a:t>
            </a:r>
          </a:p>
          <a:p>
            <a:r>
              <a:rPr lang="en-US" dirty="0"/>
              <a:t>df2 = </a:t>
            </a:r>
            <a:r>
              <a:rPr lang="en-US" dirty="0" err="1"/>
              <a:t>pd.read_csv</a:t>
            </a:r>
            <a:r>
              <a:rPr lang="en-US" dirty="0"/>
              <a:t>("formatdata2.csv") #data for period 2 (more recent)</a:t>
            </a:r>
          </a:p>
          <a:p>
            <a:r>
              <a:rPr lang="en-US" dirty="0" err="1"/>
              <a:t>plt.figure</a:t>
            </a:r>
            <a:r>
              <a:rPr lang="en-US" dirty="0"/>
              <a:t>(); df1.Celsius.plot(label = 'period 1 '); df2.Celsius.plot(label = 'period 2'); </a:t>
            </a:r>
            <a:r>
              <a:rPr lang="en-US" dirty="0" err="1"/>
              <a:t>plt.legend</a:t>
            </a:r>
            <a:r>
              <a:rPr lang="en-US" dirty="0"/>
              <a:t>(loc='best'); </a:t>
            </a:r>
            <a:r>
              <a:rPr lang="en-US" dirty="0" err="1"/>
              <a:t>plt.suptitle</a:t>
            </a:r>
            <a:r>
              <a:rPr lang="en-US" dirty="0"/>
              <a:t>('Celsius')</a:t>
            </a:r>
          </a:p>
          <a:p>
            <a:r>
              <a:rPr lang="en-US" dirty="0" err="1"/>
              <a:t>plt.show</a:t>
            </a:r>
            <a:r>
              <a:rPr lang="en-US" dirty="0"/>
              <a:t>()</a:t>
            </a:r>
            <a:endParaRPr lang="am-ET" dirty="0"/>
          </a:p>
        </p:txBody>
      </p:sp>
      <p:pic>
        <p:nvPicPr>
          <p:cNvPr id="12" name="Picture 11">
            <a:extLst>
              <a:ext uri="{FF2B5EF4-FFF2-40B4-BE49-F238E27FC236}">
                <a16:creationId xmlns:a16="http://schemas.microsoft.com/office/drawing/2014/main" id="{AF708816-01B5-414B-BC6A-C3205328332F}"/>
              </a:ext>
            </a:extLst>
          </p:cNvPr>
          <p:cNvPicPr>
            <a:picLocks noChangeAspect="1"/>
          </p:cNvPicPr>
          <p:nvPr/>
        </p:nvPicPr>
        <p:blipFill>
          <a:blip r:embed="rId2"/>
          <a:stretch>
            <a:fillRect/>
          </a:stretch>
        </p:blipFill>
        <p:spPr>
          <a:xfrm>
            <a:off x="6734960" y="301983"/>
            <a:ext cx="5326411" cy="3903216"/>
          </a:xfrm>
          <a:prstGeom prst="rect">
            <a:avLst/>
          </a:prstGeom>
        </p:spPr>
      </p:pic>
    </p:spTree>
    <p:extLst>
      <p:ext uri="{BB962C8B-B14F-4D97-AF65-F5344CB8AC3E}">
        <p14:creationId xmlns:p14="http://schemas.microsoft.com/office/powerpoint/2010/main" val="404970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786B-D341-497E-BC3D-084CCABF2977}"/>
              </a:ext>
            </a:extLst>
          </p:cNvPr>
          <p:cNvSpPr>
            <a:spLocks noGrp="1"/>
          </p:cNvSpPr>
          <p:nvPr>
            <p:ph type="title"/>
          </p:nvPr>
        </p:nvSpPr>
        <p:spPr>
          <a:xfrm>
            <a:off x="424543" y="0"/>
            <a:ext cx="10515600" cy="1325563"/>
          </a:xfrm>
        </p:spPr>
        <p:txBody>
          <a:bodyPr/>
          <a:lstStyle/>
          <a:p>
            <a:pPr algn="ctr"/>
            <a:r>
              <a:rPr lang="en-US" dirty="0"/>
              <a:t>INTRODUCTION</a:t>
            </a:r>
            <a:endParaRPr lang="am-ET" dirty="0"/>
          </a:p>
        </p:txBody>
      </p:sp>
      <p:sp>
        <p:nvSpPr>
          <p:cNvPr id="3" name="Content Placeholder 2">
            <a:extLst>
              <a:ext uri="{FF2B5EF4-FFF2-40B4-BE49-F238E27FC236}">
                <a16:creationId xmlns:a16="http://schemas.microsoft.com/office/drawing/2014/main" id="{2CEDFFC9-EF1C-43A1-8590-BF73CA452880}"/>
              </a:ext>
            </a:extLst>
          </p:cNvPr>
          <p:cNvSpPr>
            <a:spLocks noGrp="1"/>
          </p:cNvSpPr>
          <p:nvPr>
            <p:ph idx="1"/>
          </p:nvPr>
        </p:nvSpPr>
        <p:spPr>
          <a:xfrm>
            <a:off x="278295" y="1064306"/>
            <a:ext cx="11668775" cy="5893085"/>
          </a:xfrm>
        </p:spPr>
        <p:txBody>
          <a:bodyPr>
            <a:noAutofit/>
          </a:bodyPr>
          <a:lstStyle/>
          <a:p>
            <a:pPr>
              <a:buFont typeface="Wingdings" panose="05000000000000000000" pitchFamily="2" charset="2"/>
              <a:buChar char="Ø"/>
            </a:pPr>
            <a:r>
              <a:rPr lang="en-US" sz="3200" b="1" dirty="0">
                <a:effectLst/>
                <a:latin typeface="Times New Roman" panose="02020603050405020304" pitchFamily="18" charset="0"/>
                <a:ea typeface="Times New Roman" panose="02020603050405020304" pitchFamily="18" charset="0"/>
              </a:rPr>
              <a:t>Develop a software system to download weather data from a cloud source, </a:t>
            </a:r>
          </a:p>
          <a:p>
            <a:pPr lvl="3">
              <a:buFont typeface="Wingdings" panose="05000000000000000000" pitchFamily="2" charset="2"/>
              <a:buChar char="ü"/>
            </a:pPr>
            <a:r>
              <a:rPr lang="en-US" sz="3200" b="1" dirty="0">
                <a:effectLst/>
                <a:latin typeface="Times New Roman" panose="02020603050405020304" pitchFamily="18" charset="0"/>
                <a:ea typeface="Times New Roman" panose="02020603050405020304" pitchFamily="18" charset="0"/>
              </a:rPr>
              <a:t>store it in a database,</a:t>
            </a:r>
            <a:endParaRPr lang="en-US" sz="3200" b="1" dirty="0">
              <a:latin typeface="Times New Roman" panose="02020603050405020304" pitchFamily="18" charset="0"/>
              <a:ea typeface="Times New Roman" panose="02020603050405020304" pitchFamily="18" charset="0"/>
            </a:endParaRPr>
          </a:p>
          <a:p>
            <a:pPr lvl="3">
              <a:buFont typeface="Wingdings" panose="05000000000000000000" pitchFamily="2" charset="2"/>
              <a:buChar char="ü"/>
            </a:pPr>
            <a:r>
              <a:rPr lang="en-US" sz="3200" b="1" dirty="0">
                <a:effectLst/>
                <a:latin typeface="Times New Roman" panose="02020603050405020304" pitchFamily="18" charset="0"/>
                <a:ea typeface="Times New Roman" panose="02020603050405020304" pitchFamily="18" charset="0"/>
              </a:rPr>
              <a:t>extract desired subsets for processing. </a:t>
            </a:r>
          </a:p>
          <a:p>
            <a:pPr marL="0" indent="0">
              <a:buNone/>
            </a:pPr>
            <a:endParaRPr lang="en-US" sz="3200" b="1"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3200" b="1" dirty="0">
                <a:effectLst/>
                <a:latin typeface="Times New Roman" panose="02020603050405020304" pitchFamily="18" charset="0"/>
                <a:ea typeface="Times New Roman" panose="02020603050405020304" pitchFamily="18" charset="0"/>
              </a:rPr>
              <a:t>Use programming and data analytics to analyze data and develop charts and predictions.</a:t>
            </a:r>
            <a:endParaRPr lang="am-ET" sz="3200" b="1"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US" sz="44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4400" dirty="0">
                <a:effectLst/>
                <a:latin typeface="Times New Roman" panose="02020603050405020304" pitchFamily="18" charset="0"/>
                <a:ea typeface="Times New Roman" panose="02020603050405020304" pitchFamily="18" charset="0"/>
              </a:rPr>
              <a:t>Data analysis using Python program </a:t>
            </a:r>
            <a:r>
              <a:rPr lang="en-US" sz="4400" dirty="0">
                <a:latin typeface="Times New Roman" panose="02020603050405020304" pitchFamily="18" charset="0"/>
                <a:ea typeface="Times New Roman" panose="02020603050405020304" pitchFamily="18" charset="0"/>
              </a:rPr>
              <a:t>Step by Step.</a:t>
            </a:r>
          </a:p>
        </p:txBody>
      </p:sp>
    </p:spTree>
    <p:extLst>
      <p:ext uri="{BB962C8B-B14F-4D97-AF65-F5344CB8AC3E}">
        <p14:creationId xmlns:p14="http://schemas.microsoft.com/office/powerpoint/2010/main" val="1701725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7" y="0"/>
            <a:ext cx="3718961" cy="1524000"/>
          </a:xfrm>
        </p:spPr>
        <p:txBody>
          <a:bodyPr>
            <a:normAutofit/>
          </a:bodyPr>
          <a:lstStyle/>
          <a:p>
            <a:r>
              <a:rPr lang="en-US" sz="4400" dirty="0"/>
              <a:t>Plot #3</a:t>
            </a:r>
            <a:br>
              <a:rPr lang="en-US" sz="4400" dirty="0"/>
            </a:br>
            <a:r>
              <a:rPr lang="en-US" sz="4400" dirty="0"/>
              <a:t>(Screenshots)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7" y="1524000"/>
            <a:ext cx="3932237" cy="2262809"/>
          </a:xfrm>
        </p:spPr>
        <p:txBody>
          <a:bodyPr/>
          <a:lstStyle/>
          <a:p>
            <a:r>
              <a:rPr lang="en-US" dirty="0"/>
              <a:t>Plot and code used to generate it</a:t>
            </a:r>
          </a:p>
          <a:p>
            <a:pPr marL="285750" indent="-285750">
              <a:buFont typeface="Arial" panose="020B0604020202020204" pitchFamily="34" charset="0"/>
              <a:buChar char="•"/>
            </a:pPr>
            <a:r>
              <a:rPr lang="en-US" dirty="0"/>
              <a:t>Box</a:t>
            </a:r>
          </a:p>
          <a:p>
            <a:pPr marL="285750" indent="-285750">
              <a:buFont typeface="Arial" panose="020B0604020202020204" pitchFamily="34" charset="0"/>
              <a:buChar char="•"/>
            </a:pPr>
            <a:r>
              <a:rPr lang="en-US" dirty="0"/>
              <a:t>Line</a:t>
            </a:r>
          </a:p>
          <a:p>
            <a:pPr marL="285750" indent="-285750">
              <a:buFont typeface="Arial" panose="020B0604020202020204" pitchFamily="34" charset="0"/>
              <a:buChar char="•"/>
            </a:pPr>
            <a:r>
              <a:rPr lang="en-US" dirty="0"/>
              <a:t>Histogram</a:t>
            </a:r>
          </a:p>
          <a:p>
            <a:pPr marL="285750" indent="-285750">
              <a:buFont typeface="Arial" panose="020B0604020202020204" pitchFamily="34" charset="0"/>
              <a:buChar char="•"/>
            </a:pPr>
            <a:r>
              <a:rPr lang="en-US" dirty="0"/>
              <a:t>Scatter</a:t>
            </a:r>
          </a:p>
          <a:p>
            <a:pPr marL="285750" indent="-285750">
              <a:buFont typeface="Arial" panose="020B0604020202020204" pitchFamily="34" charset="0"/>
              <a:buChar char="•"/>
            </a:pPr>
            <a:r>
              <a:rPr lang="en-US" dirty="0"/>
              <a:t>Research your own!</a:t>
            </a:r>
          </a:p>
        </p:txBody>
      </p:sp>
      <p:sp>
        <p:nvSpPr>
          <p:cNvPr id="8" name="TextBox 7">
            <a:extLst>
              <a:ext uri="{FF2B5EF4-FFF2-40B4-BE49-F238E27FC236}">
                <a16:creationId xmlns:a16="http://schemas.microsoft.com/office/drawing/2014/main" id="{6B599817-DB4F-4E2D-9DB1-177F16B44FD5}"/>
              </a:ext>
            </a:extLst>
          </p:cNvPr>
          <p:cNvSpPr txBox="1"/>
          <p:nvPr/>
        </p:nvSpPr>
        <p:spPr>
          <a:xfrm>
            <a:off x="642532" y="3693695"/>
            <a:ext cx="9104244" cy="2862322"/>
          </a:xfrm>
          <a:prstGeom prst="rect">
            <a:avLst/>
          </a:prstGeom>
          <a:noFill/>
        </p:spPr>
        <p:txBody>
          <a:bodyPr wrap="square">
            <a:spAutoFit/>
          </a:bodyPr>
          <a:lstStyle/>
          <a:p>
            <a:r>
              <a:rPr lang="en-US" dirty="0"/>
              <a:t>#Purpose: Create Humidity plot comparing period 1 and period 2</a:t>
            </a:r>
          </a:p>
          <a:p>
            <a:r>
              <a:rPr lang="en-US" dirty="0"/>
              <a:t>#Name: Temesgen Kune</a:t>
            </a:r>
          </a:p>
          <a:p>
            <a:r>
              <a:rPr lang="en-US" dirty="0"/>
              <a:t>#Date: 04/10/2021</a:t>
            </a:r>
          </a:p>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df1 = </a:t>
            </a:r>
            <a:r>
              <a:rPr lang="en-US" dirty="0" err="1"/>
              <a:t>pd.read_csv</a:t>
            </a:r>
            <a:r>
              <a:rPr lang="en-US" dirty="0"/>
              <a:t>("formatdata.csv") #baseline data is period 1 (older)</a:t>
            </a:r>
          </a:p>
          <a:p>
            <a:r>
              <a:rPr lang="en-US" dirty="0"/>
              <a:t>df2 = </a:t>
            </a:r>
            <a:r>
              <a:rPr lang="en-US" dirty="0" err="1"/>
              <a:t>pd.read_csv</a:t>
            </a:r>
            <a:r>
              <a:rPr lang="en-US" dirty="0"/>
              <a:t>("formatdata2.csv") #data for period 2 (more recent)</a:t>
            </a:r>
          </a:p>
          <a:p>
            <a:r>
              <a:rPr lang="en-US" dirty="0" err="1"/>
              <a:t>plt.figure</a:t>
            </a:r>
            <a:r>
              <a:rPr lang="en-US" dirty="0"/>
              <a:t>(); df1. </a:t>
            </a:r>
            <a:r>
              <a:rPr lang="en-US" dirty="0" err="1"/>
              <a:t>Humidity.plot</a:t>
            </a:r>
            <a:r>
              <a:rPr lang="en-US" dirty="0"/>
              <a:t>(label = 'period 1 '); df2. </a:t>
            </a:r>
            <a:r>
              <a:rPr lang="en-US" dirty="0" err="1"/>
              <a:t>Humidity.plot</a:t>
            </a:r>
            <a:r>
              <a:rPr lang="en-US" dirty="0"/>
              <a:t>(label = 'period 2'); </a:t>
            </a:r>
            <a:r>
              <a:rPr lang="en-US" dirty="0" err="1"/>
              <a:t>plt.legend</a:t>
            </a:r>
            <a:r>
              <a:rPr lang="en-US" dirty="0"/>
              <a:t>(loc='best'); </a:t>
            </a:r>
            <a:r>
              <a:rPr lang="en-US" dirty="0" err="1"/>
              <a:t>plt.suptitle</a:t>
            </a:r>
            <a:r>
              <a:rPr lang="en-US" dirty="0"/>
              <a:t>(' Humidity ')</a:t>
            </a:r>
          </a:p>
          <a:p>
            <a:r>
              <a:rPr lang="en-US" dirty="0" err="1"/>
              <a:t>plt.show</a:t>
            </a:r>
            <a:r>
              <a:rPr lang="en-US" dirty="0"/>
              <a:t>()</a:t>
            </a:r>
            <a:endParaRPr lang="am-ET" dirty="0"/>
          </a:p>
        </p:txBody>
      </p:sp>
      <p:pic>
        <p:nvPicPr>
          <p:cNvPr id="4" name="Picture 3">
            <a:extLst>
              <a:ext uri="{FF2B5EF4-FFF2-40B4-BE49-F238E27FC236}">
                <a16:creationId xmlns:a16="http://schemas.microsoft.com/office/drawing/2014/main" id="{2BC2A899-E492-4B8F-8508-981FFB7A0C71}"/>
              </a:ext>
            </a:extLst>
          </p:cNvPr>
          <p:cNvPicPr>
            <a:picLocks noChangeAspect="1"/>
          </p:cNvPicPr>
          <p:nvPr/>
        </p:nvPicPr>
        <p:blipFill>
          <a:blip r:embed="rId2"/>
          <a:stretch>
            <a:fillRect/>
          </a:stretch>
        </p:blipFill>
        <p:spPr>
          <a:xfrm>
            <a:off x="6787563" y="301983"/>
            <a:ext cx="4761905" cy="3517460"/>
          </a:xfrm>
          <a:prstGeom prst="rect">
            <a:avLst/>
          </a:prstGeom>
        </p:spPr>
      </p:pic>
    </p:spTree>
    <p:extLst>
      <p:ext uri="{BB962C8B-B14F-4D97-AF65-F5344CB8AC3E}">
        <p14:creationId xmlns:p14="http://schemas.microsoft.com/office/powerpoint/2010/main" val="2179265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72310" y="0"/>
            <a:ext cx="3932237" cy="1600200"/>
          </a:xfrm>
        </p:spPr>
        <p:txBody>
          <a:bodyPr>
            <a:normAutofit/>
          </a:bodyPr>
          <a:lstStyle/>
          <a:p>
            <a:r>
              <a:rPr lang="en-US" sz="4400" dirty="0"/>
              <a:t>Plot #4</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67756" y="1394791"/>
            <a:ext cx="3932237" cy="3811588"/>
          </a:xfrm>
        </p:spPr>
        <p:txBody>
          <a:bodyPr/>
          <a:lstStyle/>
          <a:p>
            <a:r>
              <a:rPr lang="en-US" dirty="0"/>
              <a:t>Plot and code used to generate it</a:t>
            </a:r>
          </a:p>
          <a:p>
            <a:pPr marL="285750" indent="-285750">
              <a:buFont typeface="Arial" panose="020B0604020202020204" pitchFamily="34" charset="0"/>
              <a:buChar char="•"/>
            </a:pPr>
            <a:r>
              <a:rPr lang="en-US" dirty="0"/>
              <a:t>Box</a:t>
            </a:r>
          </a:p>
          <a:p>
            <a:pPr marL="285750" indent="-285750">
              <a:buFont typeface="Arial" panose="020B0604020202020204" pitchFamily="34" charset="0"/>
              <a:buChar char="•"/>
            </a:pPr>
            <a:r>
              <a:rPr lang="en-US" dirty="0"/>
              <a:t>Line</a:t>
            </a:r>
          </a:p>
          <a:p>
            <a:pPr marL="285750" indent="-285750">
              <a:buFont typeface="Arial" panose="020B0604020202020204" pitchFamily="34" charset="0"/>
              <a:buChar char="•"/>
            </a:pPr>
            <a:r>
              <a:rPr lang="en-US" dirty="0"/>
              <a:t>Histogram</a:t>
            </a:r>
          </a:p>
          <a:p>
            <a:pPr marL="285750" indent="-285750">
              <a:buFont typeface="Arial" panose="020B0604020202020204" pitchFamily="34" charset="0"/>
              <a:buChar char="•"/>
            </a:pPr>
            <a:r>
              <a:rPr lang="en-US" dirty="0"/>
              <a:t>Scatter</a:t>
            </a:r>
          </a:p>
          <a:p>
            <a:pPr marL="285750" indent="-285750">
              <a:buFont typeface="Arial" panose="020B0604020202020204" pitchFamily="34" charset="0"/>
              <a:buChar char="•"/>
            </a:pPr>
            <a:r>
              <a:rPr lang="en-US" dirty="0"/>
              <a:t>Research your own!</a:t>
            </a:r>
          </a:p>
          <a:p>
            <a:endParaRPr lang="en-US" dirty="0"/>
          </a:p>
          <a:p>
            <a:endParaRPr lang="en-US" dirty="0"/>
          </a:p>
        </p:txBody>
      </p:sp>
      <p:pic>
        <p:nvPicPr>
          <p:cNvPr id="4" name="Picture 3">
            <a:extLst>
              <a:ext uri="{FF2B5EF4-FFF2-40B4-BE49-F238E27FC236}">
                <a16:creationId xmlns:a16="http://schemas.microsoft.com/office/drawing/2014/main" id="{027972EB-F678-488B-B90C-B40E23B9BF89}"/>
              </a:ext>
            </a:extLst>
          </p:cNvPr>
          <p:cNvPicPr>
            <a:picLocks noChangeAspect="1"/>
          </p:cNvPicPr>
          <p:nvPr/>
        </p:nvPicPr>
        <p:blipFill>
          <a:blip r:embed="rId2"/>
          <a:stretch>
            <a:fillRect/>
          </a:stretch>
        </p:blipFill>
        <p:spPr>
          <a:xfrm>
            <a:off x="5540482" y="67410"/>
            <a:ext cx="5334552" cy="4015409"/>
          </a:xfrm>
          <a:prstGeom prst="rect">
            <a:avLst/>
          </a:prstGeom>
        </p:spPr>
      </p:pic>
      <p:sp>
        <p:nvSpPr>
          <p:cNvPr id="9" name="TextBox 8">
            <a:extLst>
              <a:ext uri="{FF2B5EF4-FFF2-40B4-BE49-F238E27FC236}">
                <a16:creationId xmlns:a16="http://schemas.microsoft.com/office/drawing/2014/main" id="{5B52DBCE-DE8F-4323-A5FA-5079CDE08C61}"/>
              </a:ext>
            </a:extLst>
          </p:cNvPr>
          <p:cNvSpPr txBox="1"/>
          <p:nvPr/>
        </p:nvSpPr>
        <p:spPr>
          <a:xfrm>
            <a:off x="301966" y="4082819"/>
            <a:ext cx="11904359" cy="2585323"/>
          </a:xfrm>
          <a:prstGeom prst="rect">
            <a:avLst/>
          </a:prstGeom>
          <a:noFill/>
        </p:spPr>
        <p:txBody>
          <a:bodyPr wrap="square">
            <a:spAutoFit/>
          </a:bodyPr>
          <a:lstStyle/>
          <a:p>
            <a:r>
              <a:rPr lang="en-US" dirty="0"/>
              <a:t>#Purpose: Create a histogram of humidity data from the second period</a:t>
            </a:r>
          </a:p>
          <a:p>
            <a:r>
              <a:rPr lang="en-US" dirty="0"/>
              <a:t>#Name: Temesgen Kune</a:t>
            </a:r>
          </a:p>
          <a:p>
            <a:r>
              <a:rPr lang="en-US" dirty="0"/>
              <a:t>#Date: 04/10/2021</a:t>
            </a:r>
          </a:p>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df1 = </a:t>
            </a:r>
            <a:r>
              <a:rPr lang="en-US" dirty="0" err="1"/>
              <a:t>pd.read_csv</a:t>
            </a:r>
            <a:r>
              <a:rPr lang="en-US" dirty="0"/>
              <a:t>("formatdata.csv")</a:t>
            </a:r>
          </a:p>
          <a:p>
            <a:r>
              <a:rPr lang="en-US" dirty="0"/>
              <a:t>df2 = </a:t>
            </a:r>
            <a:r>
              <a:rPr lang="en-US" dirty="0" err="1"/>
              <a:t>pd.read_csv</a:t>
            </a:r>
            <a:r>
              <a:rPr lang="en-US" dirty="0"/>
              <a:t>("formatdata2.csv")</a:t>
            </a:r>
          </a:p>
          <a:p>
            <a:r>
              <a:rPr lang="en-US" dirty="0"/>
              <a:t>df2['Humidity'].hist(bins=10, alpha=0.5); </a:t>
            </a:r>
            <a:r>
              <a:rPr lang="en-US" dirty="0" err="1"/>
              <a:t>plt.suptitle</a:t>
            </a:r>
            <a:r>
              <a:rPr lang="en-US" dirty="0"/>
              <a:t>('Histogram of Humidity')</a:t>
            </a:r>
          </a:p>
          <a:p>
            <a:r>
              <a:rPr lang="en-US" dirty="0" err="1"/>
              <a:t>plt.show</a:t>
            </a:r>
            <a:r>
              <a:rPr lang="en-US" dirty="0"/>
              <a:t>()</a:t>
            </a:r>
          </a:p>
        </p:txBody>
      </p:sp>
    </p:spTree>
    <p:extLst>
      <p:ext uri="{BB962C8B-B14F-4D97-AF65-F5344CB8AC3E}">
        <p14:creationId xmlns:p14="http://schemas.microsoft.com/office/powerpoint/2010/main" val="366402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47903" y="304798"/>
            <a:ext cx="3932237" cy="576943"/>
          </a:xfrm>
        </p:spPr>
        <p:txBody>
          <a:bodyPr>
            <a:normAutofit fontScale="90000"/>
          </a:bodyPr>
          <a:lstStyle/>
          <a:p>
            <a:r>
              <a:rPr lang="en-US" sz="4400" dirty="0"/>
              <a:t>Plot #5</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47902" y="765628"/>
            <a:ext cx="3932237" cy="2180771"/>
          </a:xfrm>
        </p:spPr>
        <p:txBody>
          <a:bodyPr/>
          <a:lstStyle/>
          <a:p>
            <a:r>
              <a:rPr lang="en-US" dirty="0"/>
              <a:t>Plot and code used to generate it</a:t>
            </a:r>
          </a:p>
          <a:p>
            <a:pPr marL="285750" indent="-285750">
              <a:buFont typeface="Arial" panose="020B0604020202020204" pitchFamily="34" charset="0"/>
              <a:buChar char="•"/>
            </a:pPr>
            <a:r>
              <a:rPr lang="en-US" dirty="0"/>
              <a:t>Box</a:t>
            </a:r>
          </a:p>
          <a:p>
            <a:pPr marL="285750" indent="-285750">
              <a:buFont typeface="Arial" panose="020B0604020202020204" pitchFamily="34" charset="0"/>
              <a:buChar char="•"/>
            </a:pPr>
            <a:r>
              <a:rPr lang="en-US" dirty="0"/>
              <a:t>Line</a:t>
            </a:r>
          </a:p>
          <a:p>
            <a:pPr marL="285750" indent="-285750">
              <a:buFont typeface="Arial" panose="020B0604020202020204" pitchFamily="34" charset="0"/>
              <a:buChar char="•"/>
            </a:pPr>
            <a:r>
              <a:rPr lang="en-US" dirty="0"/>
              <a:t>Histogram</a:t>
            </a:r>
          </a:p>
          <a:p>
            <a:pPr marL="285750" indent="-285750">
              <a:buFont typeface="Arial" panose="020B0604020202020204" pitchFamily="34" charset="0"/>
              <a:buChar char="•"/>
            </a:pPr>
            <a:r>
              <a:rPr lang="en-US" dirty="0"/>
              <a:t>Scatter</a:t>
            </a:r>
          </a:p>
          <a:p>
            <a:pPr marL="285750" indent="-285750">
              <a:buFont typeface="Arial" panose="020B0604020202020204" pitchFamily="34" charset="0"/>
              <a:buChar char="•"/>
            </a:pPr>
            <a:r>
              <a:rPr lang="en-US" dirty="0"/>
              <a:t>Research your own!</a:t>
            </a:r>
          </a:p>
          <a:p>
            <a:endParaRPr lang="en-US" dirty="0"/>
          </a:p>
          <a:p>
            <a:endParaRPr lang="en-US" dirty="0"/>
          </a:p>
        </p:txBody>
      </p:sp>
      <p:pic>
        <p:nvPicPr>
          <p:cNvPr id="4" name="Picture 3">
            <a:extLst>
              <a:ext uri="{FF2B5EF4-FFF2-40B4-BE49-F238E27FC236}">
                <a16:creationId xmlns:a16="http://schemas.microsoft.com/office/drawing/2014/main" id="{C48A7ADC-BF33-423F-B76D-7555691FAC64}"/>
              </a:ext>
            </a:extLst>
          </p:cNvPr>
          <p:cNvPicPr>
            <a:picLocks noChangeAspect="1"/>
          </p:cNvPicPr>
          <p:nvPr/>
        </p:nvPicPr>
        <p:blipFill>
          <a:blip r:embed="rId2"/>
          <a:stretch>
            <a:fillRect/>
          </a:stretch>
        </p:blipFill>
        <p:spPr>
          <a:xfrm>
            <a:off x="6869065" y="457200"/>
            <a:ext cx="4761905" cy="3517460"/>
          </a:xfrm>
          <a:prstGeom prst="rect">
            <a:avLst/>
          </a:prstGeom>
        </p:spPr>
      </p:pic>
      <p:sp>
        <p:nvSpPr>
          <p:cNvPr id="9" name="TextBox 8">
            <a:extLst>
              <a:ext uri="{FF2B5EF4-FFF2-40B4-BE49-F238E27FC236}">
                <a16:creationId xmlns:a16="http://schemas.microsoft.com/office/drawing/2014/main" id="{87FC54F8-2C1A-44E4-A4F9-69D37A1F6B87}"/>
              </a:ext>
            </a:extLst>
          </p:cNvPr>
          <p:cNvSpPr txBox="1"/>
          <p:nvPr/>
        </p:nvSpPr>
        <p:spPr>
          <a:xfrm>
            <a:off x="561030" y="2986864"/>
            <a:ext cx="6096000" cy="3139321"/>
          </a:xfrm>
          <a:prstGeom prst="rect">
            <a:avLst/>
          </a:prstGeom>
          <a:noFill/>
        </p:spPr>
        <p:txBody>
          <a:bodyPr wrap="square">
            <a:spAutoFit/>
          </a:bodyPr>
          <a:lstStyle/>
          <a:p>
            <a:r>
              <a:rPr lang="en-US" dirty="0"/>
              <a:t>#Purpose: Create scatter plot of humidity for period 1. Can replace df1 to df2 to display second period data</a:t>
            </a:r>
          </a:p>
          <a:p>
            <a:r>
              <a:rPr lang="en-US" dirty="0"/>
              <a:t>#Name:Temesgen Kune</a:t>
            </a:r>
          </a:p>
          <a:p>
            <a:r>
              <a:rPr lang="en-US" dirty="0"/>
              <a:t>#Date: 04/10/2021</a:t>
            </a:r>
          </a:p>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df1 = </a:t>
            </a:r>
            <a:r>
              <a:rPr lang="en-US" dirty="0" err="1"/>
              <a:t>pd.read_csv</a:t>
            </a:r>
            <a:r>
              <a:rPr lang="en-US" dirty="0"/>
              <a:t>("formatdata.csv")</a:t>
            </a:r>
          </a:p>
          <a:p>
            <a:r>
              <a:rPr lang="en-US" dirty="0"/>
              <a:t>df2 = </a:t>
            </a:r>
            <a:r>
              <a:rPr lang="en-US" dirty="0" err="1"/>
              <a:t>pd.read_csv</a:t>
            </a:r>
            <a:r>
              <a:rPr lang="en-US" dirty="0"/>
              <a:t>("formatdata2.csv")</a:t>
            </a:r>
          </a:p>
          <a:p>
            <a:r>
              <a:rPr lang="en-US" dirty="0" err="1"/>
              <a:t>plt.scatter</a:t>
            </a:r>
            <a:r>
              <a:rPr lang="en-US" dirty="0"/>
              <a:t>(df1.index.values,df1['Humidity']); </a:t>
            </a:r>
            <a:r>
              <a:rPr lang="en-US" dirty="0" err="1"/>
              <a:t>plt.suptitle</a:t>
            </a:r>
            <a:r>
              <a:rPr lang="en-US" dirty="0"/>
              <a:t>('Humidity')</a:t>
            </a:r>
          </a:p>
          <a:p>
            <a:r>
              <a:rPr lang="en-US" dirty="0" err="1"/>
              <a:t>plt.show</a:t>
            </a:r>
            <a:r>
              <a:rPr lang="en-US" dirty="0"/>
              <a:t>()</a:t>
            </a:r>
            <a:endParaRPr lang="am-ET" dirty="0"/>
          </a:p>
        </p:txBody>
      </p:sp>
    </p:spTree>
    <p:extLst>
      <p:ext uri="{BB962C8B-B14F-4D97-AF65-F5344CB8AC3E}">
        <p14:creationId xmlns:p14="http://schemas.microsoft.com/office/powerpoint/2010/main" val="403238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9635904-4200-495D-B7E8-45D0C5AE22E7}"/>
              </a:ext>
            </a:extLst>
          </p:cNvPr>
          <p:cNvSpPr txBox="1"/>
          <p:nvPr/>
        </p:nvSpPr>
        <p:spPr>
          <a:xfrm>
            <a:off x="456905" y="3099085"/>
            <a:ext cx="11265621" cy="3275013"/>
          </a:xfrm>
          <a:prstGeom prst="rect">
            <a:avLst/>
          </a:prstGeom>
          <a:noFill/>
        </p:spPr>
        <p:txBody>
          <a:bodyPr wrap="square" anchor="t">
            <a:norm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800" b="1" i="0" u="none" strike="noStrike" kern="0" cap="none" spc="0" normalizeH="0" baseline="0" noProof="0" dirty="0">
                <a:ln>
                  <a:noFill/>
                </a:ln>
                <a:solidFill>
                  <a:srgbClr val="365F91"/>
                </a:solidFill>
                <a:effectLst/>
                <a:uLnTx/>
                <a:uFillTx/>
                <a:latin typeface="Cambria" panose="02040503050406030204" pitchFamily="18" charset="0"/>
                <a:ea typeface="Times New Roman" panose="02020603050405020304" pitchFamily="18" charset="0"/>
                <a:cs typeface="Times New Roman" panose="02020603050405020304" pitchFamily="18" charset="0"/>
              </a:rPr>
              <a:t>Objectives</a:t>
            </a:r>
            <a:endParaRPr kumimoji="0" lang="am-ET" sz="2800" b="1" i="0" u="none" strike="noStrike" kern="0" cap="none" spc="0" normalizeH="0" baseline="0" noProof="0" dirty="0">
              <a:ln>
                <a:noFill/>
              </a:ln>
              <a:solidFill>
                <a:srgbClr val="365F91"/>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To retrieve data from a database with an embedded SQL query in Python.</a:t>
            </a:r>
            <a:endParaRPr kumimoji="0" lang="am-ET"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To cleanse data and manipulate data from a database in Python.</a:t>
            </a:r>
            <a:endParaRPr kumimoji="0" lang="am-ET"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To save data as a CSV file.</a:t>
            </a:r>
            <a:endParaRPr kumimoji="0" lang="am-ET"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To open data in Excel and create a chart.</a:t>
            </a:r>
            <a:endParaRPr kumimoji="0" lang="am-ET"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707011" y="365760"/>
            <a:ext cx="10765410" cy="1207269"/>
          </a:xfrm>
        </p:spPr>
        <p:txBody>
          <a:bodyPr>
            <a:normAutofit/>
          </a:bodyPr>
          <a:lstStyle/>
          <a:p>
            <a:r>
              <a:rPr lang="en-US" dirty="0">
                <a:solidFill>
                  <a:srgbClr val="FFFFFF"/>
                </a:solidFill>
              </a:rPr>
              <a:t>Step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376313" y="1554480"/>
            <a:ext cx="9426806" cy="719122"/>
          </a:xfrm>
        </p:spPr>
        <p:txBody>
          <a:bodyPr>
            <a:noAutofit/>
          </a:bodyPr>
          <a:lstStyle/>
          <a:p>
            <a:pPr marL="0" marR="0">
              <a:spcBef>
                <a:spcPts val="1200"/>
              </a:spcBef>
              <a:spcAft>
                <a:spcPts val="0"/>
              </a:spcAft>
            </a:pPr>
            <a:r>
              <a:rPr lang="en-US" sz="2800" b="1" kern="0" dirty="0">
                <a:solidFill>
                  <a:srgbClr val="E7E6E6"/>
                </a:solidFill>
                <a:effectLst/>
                <a:latin typeface="Cambria" panose="02040503050406030204" pitchFamily="18" charset="0"/>
                <a:ea typeface="Times New Roman" panose="02020603050405020304" pitchFamily="18" charset="0"/>
                <a:cs typeface="Times New Roman" panose="02020603050405020304" pitchFamily="18" charset="0"/>
              </a:rPr>
              <a:t>Querying and Manipulating Data with SQL and Python</a:t>
            </a:r>
            <a:endParaRPr lang="am-ET" sz="2800" b="1" kern="0" dirty="0">
              <a:solidFill>
                <a:srgbClr val="E7E6E6"/>
              </a:solidFill>
              <a:effectLst/>
              <a:latin typeface="Cambria" panose="02040503050406030204" pitchFamily="18" charset="0"/>
              <a:ea typeface="Times New Roman" panose="02020603050405020304" pitchFamily="18" charset="0"/>
              <a:cs typeface="Times New Roman" panose="02020603050405020304" pitchFamily="18" charset="0"/>
            </a:endParaRPr>
          </a:p>
          <a:p>
            <a:r>
              <a:rPr lang="en-US" sz="2800" dirty="0">
                <a:solidFill>
                  <a:srgbClr val="E7E6E6"/>
                </a:solidFill>
              </a:rPr>
              <a:t>       </a:t>
            </a:r>
          </a:p>
        </p:txBody>
      </p:sp>
    </p:spTree>
    <p:extLst>
      <p:ext uri="{BB962C8B-B14F-4D97-AF65-F5344CB8AC3E}">
        <p14:creationId xmlns:p14="http://schemas.microsoft.com/office/powerpoint/2010/main" val="924541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256467" y="147143"/>
            <a:ext cx="2372139" cy="587057"/>
          </a:xfrm>
        </p:spPr>
        <p:txBody>
          <a:bodyPr>
            <a:normAutofit fontScale="90000"/>
          </a:bodyPr>
          <a:lstStyle/>
          <a:p>
            <a:r>
              <a:rPr lang="en-US" sz="4400" dirty="0"/>
              <a:t>Analysis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256467" y="671900"/>
            <a:ext cx="4411481" cy="2757100"/>
          </a:xfrm>
        </p:spPr>
        <p:txBody>
          <a:bodyPr>
            <a:normAutofit/>
          </a:bodyPr>
          <a:lstStyle/>
          <a:p>
            <a:pPr marL="285750" indent="-285750">
              <a:buFont typeface="Arial" panose="020B0604020202020204" pitchFamily="34" charset="0"/>
              <a:buChar char="•"/>
            </a:pPr>
            <a:r>
              <a:rPr lang="en-US" dirty="0"/>
              <a:t>Think of your own question and create a chart/graph to answer it.</a:t>
            </a:r>
          </a:p>
          <a:p>
            <a:pPr marL="285750" indent="-285750">
              <a:buFont typeface="Wingdings" panose="05000000000000000000" pitchFamily="2" charset="2"/>
              <a:buChar char="Ø"/>
            </a:pPr>
            <a:r>
              <a:rPr lang="en-US" dirty="0"/>
              <a:t>What is the relation between Humidity and Temperature?</a:t>
            </a:r>
          </a:p>
          <a:p>
            <a:pPr marL="285750" indent="-285750">
              <a:buFont typeface="Arial" panose="020B0604020202020204" pitchFamily="34" charset="0"/>
              <a:buChar char="•"/>
            </a:pPr>
            <a:r>
              <a:rPr lang="en-US" dirty="0"/>
              <a:t>Answer supported by Chart:</a:t>
            </a:r>
          </a:p>
          <a:p>
            <a:pPr marL="285750" indent="-285750">
              <a:buFont typeface="Wingdings" panose="05000000000000000000" pitchFamily="2" charset="2"/>
              <a:buChar char="ü"/>
            </a:pPr>
            <a:r>
              <a:rPr lang="en-US" dirty="0"/>
              <a:t>As the line chart shows Humidity and temperature are inversely proportional.</a:t>
            </a:r>
          </a:p>
          <a:p>
            <a:pPr marL="285750" indent="-285750">
              <a:buFont typeface="Wingdings" panose="05000000000000000000" pitchFamily="2" charset="2"/>
              <a:buChar char="Ø"/>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10" name="Picture 9">
            <a:extLst>
              <a:ext uri="{FF2B5EF4-FFF2-40B4-BE49-F238E27FC236}">
                <a16:creationId xmlns:a16="http://schemas.microsoft.com/office/drawing/2014/main" id="{ADE7AFB6-2FF0-4370-B27C-C3837DCC7E77}"/>
              </a:ext>
            </a:extLst>
          </p:cNvPr>
          <p:cNvPicPr>
            <a:picLocks noChangeAspect="1"/>
          </p:cNvPicPr>
          <p:nvPr/>
        </p:nvPicPr>
        <p:blipFill>
          <a:blip r:embed="rId2"/>
          <a:stretch>
            <a:fillRect/>
          </a:stretch>
        </p:blipFill>
        <p:spPr>
          <a:xfrm>
            <a:off x="3990769" y="1500319"/>
            <a:ext cx="6311111" cy="3530159"/>
          </a:xfrm>
          <a:prstGeom prst="rect">
            <a:avLst/>
          </a:prstGeom>
        </p:spPr>
      </p:pic>
    </p:spTree>
    <p:extLst>
      <p:ext uri="{BB962C8B-B14F-4D97-AF65-F5344CB8AC3E}">
        <p14:creationId xmlns:p14="http://schemas.microsoft.com/office/powerpoint/2010/main" val="3499379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6133-349C-4F20-8D15-3194BDA4FC69}"/>
              </a:ext>
            </a:extLst>
          </p:cNvPr>
          <p:cNvSpPr>
            <a:spLocks noGrp="1"/>
          </p:cNvSpPr>
          <p:nvPr>
            <p:ph type="title"/>
          </p:nvPr>
        </p:nvSpPr>
        <p:spPr>
          <a:xfrm>
            <a:off x="2914650" y="0"/>
            <a:ext cx="2457450" cy="1044573"/>
          </a:xfrm>
        </p:spPr>
        <p:txBody>
          <a:bodyPr/>
          <a:lstStyle/>
          <a:p>
            <a:r>
              <a:rPr lang="en-US" dirty="0"/>
              <a:t>Code</a:t>
            </a:r>
            <a:endParaRPr lang="am-ET" dirty="0"/>
          </a:p>
        </p:txBody>
      </p:sp>
      <p:sp>
        <p:nvSpPr>
          <p:cNvPr id="3" name="Content Placeholder 2">
            <a:extLst>
              <a:ext uri="{FF2B5EF4-FFF2-40B4-BE49-F238E27FC236}">
                <a16:creationId xmlns:a16="http://schemas.microsoft.com/office/drawing/2014/main" id="{126B9B4B-58F2-4E88-A561-1E7ED766872E}"/>
              </a:ext>
            </a:extLst>
          </p:cNvPr>
          <p:cNvSpPr>
            <a:spLocks noGrp="1"/>
          </p:cNvSpPr>
          <p:nvPr>
            <p:ph sz="half" idx="1"/>
          </p:nvPr>
        </p:nvSpPr>
        <p:spPr>
          <a:xfrm>
            <a:off x="704851" y="1044573"/>
            <a:ext cx="4237852" cy="5013326"/>
          </a:xfrm>
        </p:spPr>
        <p:txBody>
          <a:bodyPr>
            <a:noAutofit/>
          </a:bodyPr>
          <a:lstStyle/>
          <a:p>
            <a:pPr marL="0" indent="0">
              <a:buNone/>
            </a:pPr>
            <a:r>
              <a:rPr lang="en-US" sz="1400" dirty="0"/>
              <a:t>#Purpose: Create Temperature vs Humidity in a week</a:t>
            </a:r>
          </a:p>
          <a:p>
            <a:pPr marL="0" indent="0">
              <a:buNone/>
            </a:pPr>
            <a:r>
              <a:rPr lang="en-US" sz="1400" dirty="0"/>
              <a:t>#Name: Temesgen kune</a:t>
            </a:r>
          </a:p>
          <a:p>
            <a:pPr marL="0" indent="0">
              <a:buNone/>
            </a:pPr>
            <a:r>
              <a:rPr lang="en-US" sz="1400" dirty="0"/>
              <a:t>#Date: 04/10/2021import matplotlib</a:t>
            </a:r>
          </a:p>
          <a:p>
            <a:pPr marL="0" indent="0">
              <a:buNone/>
            </a:pPr>
            <a:r>
              <a:rPr lang="en-US" sz="1400" dirty="0" err="1"/>
              <a:t>matplotlib.axes.Axes.hist</a:t>
            </a:r>
            <a:endParaRPr lang="en-US" sz="1400" dirty="0"/>
          </a:p>
          <a:p>
            <a:pPr marL="0" indent="0">
              <a:buNone/>
            </a:pPr>
            <a:r>
              <a:rPr lang="en-US" sz="1400" dirty="0" err="1"/>
              <a:t>matplotlib.pyplot.hist</a:t>
            </a:r>
            <a:endParaRPr lang="en-US" sz="1400" dirty="0"/>
          </a:p>
          <a:p>
            <a:pPr marL="0" indent="0">
              <a:buNone/>
            </a:pPr>
            <a:r>
              <a:rPr lang="en-US" sz="1400" dirty="0"/>
              <a:t>import </a:t>
            </a:r>
            <a:r>
              <a:rPr lang="en-US" sz="1400" dirty="0" err="1"/>
              <a:t>numpy</a:t>
            </a:r>
            <a:r>
              <a:rPr lang="en-US" sz="1400" dirty="0"/>
              <a:t> as np</a:t>
            </a:r>
          </a:p>
          <a:p>
            <a:pPr marL="0" indent="0">
              <a:buNone/>
            </a:pPr>
            <a:r>
              <a:rPr lang="en-US" sz="1400" dirty="0"/>
              <a:t>import </a:t>
            </a:r>
            <a:r>
              <a:rPr lang="en-US" sz="1400" dirty="0" err="1"/>
              <a:t>matplotlib.pyplot</a:t>
            </a:r>
            <a:r>
              <a:rPr lang="en-US" sz="1400" dirty="0"/>
              <a:t> as </a:t>
            </a:r>
            <a:r>
              <a:rPr lang="en-US" sz="1400" dirty="0" err="1"/>
              <a:t>plt</a:t>
            </a:r>
            <a:endParaRPr lang="en-US" sz="1400" dirty="0"/>
          </a:p>
          <a:p>
            <a:pPr marL="0" indent="0">
              <a:buNone/>
            </a:pPr>
            <a:endParaRPr lang="en-US" sz="1400" dirty="0"/>
          </a:p>
          <a:p>
            <a:pPr marL="0" indent="0">
              <a:buNone/>
            </a:pPr>
            <a:r>
              <a:rPr lang="en-US" sz="1400" dirty="0" err="1"/>
              <a:t>np.random.seed</a:t>
            </a:r>
            <a:r>
              <a:rPr lang="en-US" sz="1400" dirty="0"/>
              <a:t>(19680)</a:t>
            </a:r>
          </a:p>
          <a:p>
            <a:pPr marL="0" indent="0">
              <a:buNone/>
            </a:pPr>
            <a:r>
              <a:rPr lang="en-US" sz="1400" dirty="0"/>
              <a:t>mu = 50</a:t>
            </a:r>
          </a:p>
          <a:p>
            <a:pPr marL="0" indent="0">
              <a:buNone/>
            </a:pPr>
            <a:r>
              <a:rPr lang="en-US" sz="1400" dirty="0"/>
              <a:t>sigma = 15</a:t>
            </a:r>
          </a:p>
          <a:p>
            <a:pPr marL="0" indent="0">
              <a:buNone/>
            </a:pPr>
            <a:r>
              <a:rPr lang="en-US" sz="1400" dirty="0" err="1"/>
              <a:t>n_bins</a:t>
            </a:r>
            <a:r>
              <a:rPr lang="en-US" sz="1400" dirty="0"/>
              <a:t> = 50</a:t>
            </a:r>
          </a:p>
          <a:p>
            <a:pPr marL="0" indent="0">
              <a:buNone/>
            </a:pPr>
            <a:r>
              <a:rPr lang="en-US" sz="1400" dirty="0"/>
              <a:t>x = </a:t>
            </a:r>
            <a:r>
              <a:rPr lang="en-US" sz="1400" dirty="0" err="1"/>
              <a:t>np.random.normal</a:t>
            </a:r>
            <a:r>
              <a:rPr lang="en-US" sz="1400" dirty="0"/>
              <a:t>(mu, sigma, size=100)</a:t>
            </a:r>
          </a:p>
          <a:p>
            <a:pPr marL="0" indent="0">
              <a:buNone/>
            </a:pPr>
            <a:endParaRPr lang="en-US" sz="1400" dirty="0"/>
          </a:p>
          <a:p>
            <a:pPr marL="0" indent="0">
              <a:buNone/>
            </a:pPr>
            <a:r>
              <a:rPr lang="en-US" sz="1400" dirty="0"/>
              <a:t>fig, ax = </a:t>
            </a:r>
            <a:r>
              <a:rPr lang="en-US" sz="1400" dirty="0" err="1"/>
              <a:t>plt.subplots</a:t>
            </a:r>
            <a:r>
              <a:rPr lang="en-US" sz="1400" dirty="0"/>
              <a:t>(</a:t>
            </a:r>
            <a:r>
              <a:rPr lang="en-US" sz="1400" dirty="0" err="1"/>
              <a:t>figsize</a:t>
            </a:r>
            <a:r>
              <a:rPr lang="en-US" sz="1400" dirty="0"/>
              <a:t>=(8, 4))</a:t>
            </a:r>
          </a:p>
          <a:p>
            <a:pPr marL="0" indent="0">
              <a:buNone/>
            </a:pPr>
            <a:endParaRPr lang="en-US" sz="1400" dirty="0"/>
          </a:p>
        </p:txBody>
      </p:sp>
      <p:sp>
        <p:nvSpPr>
          <p:cNvPr id="4" name="Content Placeholder 3">
            <a:extLst>
              <a:ext uri="{FF2B5EF4-FFF2-40B4-BE49-F238E27FC236}">
                <a16:creationId xmlns:a16="http://schemas.microsoft.com/office/drawing/2014/main" id="{88CAE3C4-B711-410A-B0F5-B994D92E2FEF}"/>
              </a:ext>
            </a:extLst>
          </p:cNvPr>
          <p:cNvSpPr>
            <a:spLocks noGrp="1"/>
          </p:cNvSpPr>
          <p:nvPr>
            <p:ph sz="half" idx="2"/>
          </p:nvPr>
        </p:nvSpPr>
        <p:spPr>
          <a:xfrm>
            <a:off x="5133975" y="693738"/>
            <a:ext cx="5181600" cy="5978911"/>
          </a:xfrm>
        </p:spPr>
        <p:txBody>
          <a:bodyPr>
            <a:normAutofit lnSpcReduction="10000"/>
          </a:bodyPr>
          <a:lstStyle/>
          <a:p>
            <a:pPr marL="0" indent="0">
              <a:buNone/>
            </a:pPr>
            <a:r>
              <a:rPr lang="en-US" sz="1200" dirty="0"/>
              <a:t># plot the cumulative histogram</a:t>
            </a:r>
          </a:p>
          <a:p>
            <a:pPr marL="0" indent="0">
              <a:buNone/>
            </a:pPr>
            <a:r>
              <a:rPr lang="en-US" sz="1200" dirty="0"/>
              <a:t>n, bins, patches = </a:t>
            </a:r>
            <a:r>
              <a:rPr lang="en-US" sz="1200" dirty="0" err="1"/>
              <a:t>ax.hist</a:t>
            </a:r>
            <a:r>
              <a:rPr lang="en-US" sz="1200" dirty="0"/>
              <a:t>(x, </a:t>
            </a:r>
            <a:r>
              <a:rPr lang="en-US" sz="1200" dirty="0" err="1"/>
              <a:t>n_bins</a:t>
            </a:r>
            <a:r>
              <a:rPr lang="en-US" sz="1200" dirty="0"/>
              <a:t>, density=True, </a:t>
            </a:r>
            <a:r>
              <a:rPr lang="en-US" sz="1200" dirty="0" err="1"/>
              <a:t>histtype</a:t>
            </a:r>
            <a:r>
              <a:rPr lang="en-US" sz="1200" dirty="0"/>
              <a:t>='step',</a:t>
            </a:r>
          </a:p>
          <a:p>
            <a:pPr marL="0" indent="0">
              <a:buNone/>
            </a:pPr>
            <a:r>
              <a:rPr lang="en-US" sz="1200" dirty="0"/>
              <a:t>                           cumulative=True, label='Humidity')</a:t>
            </a:r>
          </a:p>
          <a:p>
            <a:pPr marL="0" indent="0">
              <a:buNone/>
            </a:pPr>
            <a:endParaRPr lang="en-US" sz="1200" dirty="0"/>
          </a:p>
          <a:p>
            <a:pPr marL="0" indent="0">
              <a:buNone/>
            </a:pPr>
            <a:r>
              <a:rPr lang="en-US" sz="1200" dirty="0"/>
              <a:t># Add a line showing the expected distribution.</a:t>
            </a:r>
          </a:p>
          <a:p>
            <a:pPr marL="0" indent="0">
              <a:buNone/>
            </a:pPr>
            <a:r>
              <a:rPr lang="en-US" sz="1200" dirty="0"/>
              <a:t>y = (((</a:t>
            </a:r>
            <a:r>
              <a:rPr lang="en-US" sz="1200" dirty="0" err="1"/>
              <a:t>np.sqrt</a:t>
            </a:r>
            <a:r>
              <a:rPr lang="en-US" sz="1200" dirty="0"/>
              <a:t>(2 * </a:t>
            </a:r>
            <a:r>
              <a:rPr lang="en-US" sz="1200" dirty="0" err="1"/>
              <a:t>np.pi</a:t>
            </a:r>
            <a:r>
              <a:rPr lang="en-US" sz="1200" dirty="0"/>
              <a:t>) * sigma)) *</a:t>
            </a:r>
          </a:p>
          <a:p>
            <a:pPr marL="0" indent="0">
              <a:buNone/>
            </a:pPr>
            <a:r>
              <a:rPr lang="en-US" sz="1200" dirty="0"/>
              <a:t>     </a:t>
            </a:r>
            <a:r>
              <a:rPr lang="en-US" sz="1200" dirty="0" err="1"/>
              <a:t>np.exp</a:t>
            </a:r>
            <a:r>
              <a:rPr lang="en-US" sz="1200" dirty="0"/>
              <a:t>(5 * (sigma * (bins + mu))*2))</a:t>
            </a:r>
          </a:p>
          <a:p>
            <a:pPr marL="0" indent="0">
              <a:buNone/>
            </a:pPr>
            <a:r>
              <a:rPr lang="en-US" sz="1200" dirty="0"/>
              <a:t>y = </a:t>
            </a:r>
            <a:r>
              <a:rPr lang="en-US" sz="1200" dirty="0" err="1"/>
              <a:t>y.cumsum</a:t>
            </a:r>
            <a:r>
              <a:rPr lang="en-US" sz="1200" dirty="0"/>
              <a:t>()</a:t>
            </a:r>
          </a:p>
          <a:p>
            <a:pPr marL="0" indent="0">
              <a:buNone/>
            </a:pPr>
            <a:r>
              <a:rPr lang="en-US" sz="1200" dirty="0"/>
              <a:t>y /= y[-1]</a:t>
            </a:r>
          </a:p>
          <a:p>
            <a:pPr marL="0" indent="0">
              <a:buNone/>
            </a:pPr>
            <a:endParaRPr lang="en-US" sz="1200" dirty="0"/>
          </a:p>
          <a:p>
            <a:pPr marL="0" indent="0">
              <a:buNone/>
            </a:pPr>
            <a:r>
              <a:rPr lang="en-US" sz="1200" dirty="0"/>
              <a:t># Overlay a reversed cumulative histogram.</a:t>
            </a:r>
          </a:p>
          <a:p>
            <a:pPr marL="0" indent="0">
              <a:buNone/>
            </a:pPr>
            <a:r>
              <a:rPr lang="en-US" sz="1200" dirty="0" err="1"/>
              <a:t>ax.hist</a:t>
            </a:r>
            <a:r>
              <a:rPr lang="en-US" sz="1200" dirty="0"/>
              <a:t>(x, bins=bins, density=True, </a:t>
            </a:r>
            <a:r>
              <a:rPr lang="en-US" sz="1200" dirty="0" err="1"/>
              <a:t>histtype</a:t>
            </a:r>
            <a:r>
              <a:rPr lang="en-US" sz="1200" dirty="0"/>
              <a:t>='step', cumulative=-1,</a:t>
            </a:r>
          </a:p>
          <a:p>
            <a:pPr marL="0" indent="0">
              <a:buNone/>
            </a:pPr>
            <a:r>
              <a:rPr lang="en-US" sz="1200" dirty="0"/>
              <a:t>        label='Temperature')</a:t>
            </a:r>
          </a:p>
          <a:p>
            <a:pPr marL="0" indent="0">
              <a:buNone/>
            </a:pPr>
            <a:r>
              <a:rPr lang="en-US" sz="1200" dirty="0"/>
              <a:t># tidy up the figure</a:t>
            </a:r>
          </a:p>
          <a:p>
            <a:pPr marL="0" indent="0">
              <a:buNone/>
            </a:pPr>
            <a:r>
              <a:rPr lang="en-US" sz="1200" dirty="0" err="1"/>
              <a:t>ax.grid</a:t>
            </a:r>
            <a:r>
              <a:rPr lang="en-US" sz="1200" dirty="0"/>
              <a:t>(True)</a:t>
            </a:r>
          </a:p>
          <a:p>
            <a:pPr marL="0" indent="0">
              <a:buNone/>
            </a:pPr>
            <a:r>
              <a:rPr lang="en-US" sz="1200" dirty="0" err="1"/>
              <a:t>ax.legend</a:t>
            </a:r>
            <a:r>
              <a:rPr lang="en-US" sz="1200" dirty="0"/>
              <a:t>(loc='right')</a:t>
            </a:r>
          </a:p>
          <a:p>
            <a:pPr marL="0" indent="0">
              <a:buNone/>
            </a:pPr>
            <a:r>
              <a:rPr lang="en-US" sz="1200" dirty="0" err="1"/>
              <a:t>ax.set_title</a:t>
            </a:r>
            <a:r>
              <a:rPr lang="en-US" sz="1200" dirty="0"/>
              <a:t>('Temperature vs Humidity/week')</a:t>
            </a:r>
          </a:p>
          <a:p>
            <a:pPr marL="0" indent="0">
              <a:buNone/>
            </a:pPr>
            <a:r>
              <a:rPr lang="en-US" sz="1200" dirty="0" err="1"/>
              <a:t>ax.set_xlabel</a:t>
            </a:r>
            <a:r>
              <a:rPr lang="en-US" sz="1200" dirty="0"/>
              <a:t>('Humidity (%)')</a:t>
            </a:r>
          </a:p>
          <a:p>
            <a:pPr marL="0" indent="0">
              <a:buNone/>
            </a:pPr>
            <a:r>
              <a:rPr lang="en-US" sz="1200" dirty="0" err="1"/>
              <a:t>ax.set_ylabel</a:t>
            </a:r>
            <a:r>
              <a:rPr lang="en-US" sz="1200" dirty="0"/>
              <a:t>('Temperature °F (%)')</a:t>
            </a:r>
          </a:p>
          <a:p>
            <a:pPr marL="0" indent="0">
              <a:buNone/>
            </a:pPr>
            <a:endParaRPr lang="en-US" sz="1200" dirty="0"/>
          </a:p>
          <a:p>
            <a:pPr marL="0" indent="0">
              <a:buNone/>
            </a:pPr>
            <a:r>
              <a:rPr lang="en-US" sz="1200" dirty="0" err="1"/>
              <a:t>plt.show</a:t>
            </a:r>
            <a:r>
              <a:rPr lang="en-US" sz="1200" dirty="0"/>
              <a:t>()</a:t>
            </a:r>
          </a:p>
        </p:txBody>
      </p:sp>
    </p:spTree>
    <p:extLst>
      <p:ext uri="{BB962C8B-B14F-4D97-AF65-F5344CB8AC3E}">
        <p14:creationId xmlns:p14="http://schemas.microsoft.com/office/powerpoint/2010/main" val="67487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8"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sz="4400" kern="1200" dirty="0">
                <a:solidFill>
                  <a:srgbClr val="FFFFFF"/>
                </a:solidFill>
                <a:latin typeface="+mj-lt"/>
                <a:ea typeface="+mj-ea"/>
                <a:cs typeface="+mj-cs"/>
              </a:rPr>
              <a:t>Prediction</a:t>
            </a:r>
            <a:br>
              <a:rPr lang="en-US" sz="4400"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978708" y="885651"/>
            <a:ext cx="6525220" cy="4616849"/>
          </a:xfrm>
        </p:spPr>
        <p:txBody>
          <a:bodyPr vert="horz" lIns="91440" tIns="45720" rIns="91440" bIns="45720" rtlCol="0" anchor="ctr">
            <a:normAutofit/>
          </a:bodyPr>
          <a:lstStyle/>
          <a:p>
            <a:pPr marL="285750" indent="-228600">
              <a:buFont typeface="Arial" panose="020B0604020202020204" pitchFamily="34" charset="0"/>
              <a:buChar char="•"/>
            </a:pPr>
            <a:r>
              <a:rPr lang="en-US" sz="2200"/>
              <a:t>Develop a prediction based on the data. What variations in temperature and humidity do you expect over the next few hours or days? How would humidity change if temperature goes up or down?</a:t>
            </a:r>
          </a:p>
          <a:p>
            <a:pPr marL="285750" indent="-228600">
              <a:buFont typeface="Arial" panose="020B0604020202020204" pitchFamily="34" charset="0"/>
              <a:buChar char="•"/>
            </a:pPr>
            <a:endParaRPr lang="en-US" sz="2200"/>
          </a:p>
          <a:p>
            <a:pPr indent="-228600">
              <a:buFont typeface="Arial" panose="020B0604020202020204" pitchFamily="34" charset="0"/>
              <a:buChar char="•"/>
            </a:pPr>
            <a:r>
              <a:rPr lang="en-US" sz="2200"/>
              <a:t>From the chart above we can predict that whenever Temperature rises, Humidity gets down and down. Since there is inverse relation between Temperature and Humidity,  we can follow the pattern of the chart to predict both Temperature and Humidity.</a:t>
            </a:r>
          </a:p>
          <a:p>
            <a:pPr indent="-228600">
              <a:buFont typeface="Arial" panose="020B0604020202020204" pitchFamily="34" charset="0"/>
              <a:buChar char="•"/>
            </a:pPr>
            <a:r>
              <a:rPr lang="en-US" sz="2200"/>
              <a:t>It is obvious that there are times when Temperature and Humidity can have the same vale for some days but not most the time.</a:t>
            </a:r>
          </a:p>
        </p:txBody>
      </p:sp>
    </p:spTree>
    <p:extLst>
      <p:ext uri="{BB962C8B-B14F-4D97-AF65-F5344CB8AC3E}">
        <p14:creationId xmlns:p14="http://schemas.microsoft.com/office/powerpoint/2010/main" val="82809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5698B-8FF5-4128-AA99-DF54FCEA85FA}"/>
              </a:ext>
            </a:extLst>
          </p:cNvPr>
          <p:cNvSpPr>
            <a:spLocks noGrp="1"/>
          </p:cNvSpPr>
          <p:nvPr>
            <p:ph type="title"/>
          </p:nvPr>
        </p:nvSpPr>
        <p:spPr>
          <a:xfrm>
            <a:off x="2416851" y="843831"/>
            <a:ext cx="4620584" cy="707877"/>
          </a:xfrm>
        </p:spPr>
        <p:txBody>
          <a:bodyPr vert="horz" lIns="91440" tIns="45720" rIns="91440" bIns="45720" rtlCol="0" anchor="b">
            <a:normAutofit/>
          </a:bodyPr>
          <a:lstStyle/>
          <a:p>
            <a:r>
              <a:rPr lang="en-US" dirty="0">
                <a:effectLst/>
              </a:rPr>
              <a:t>Challenges</a:t>
            </a:r>
            <a:endParaRPr lang="en-US" dirty="0"/>
          </a:p>
        </p:txBody>
      </p:sp>
      <p:pic>
        <p:nvPicPr>
          <p:cNvPr id="4" name="Picture 3" descr="Curved section of an athletics track in a sport stadium">
            <a:extLst>
              <a:ext uri="{FF2B5EF4-FFF2-40B4-BE49-F238E27FC236}">
                <a16:creationId xmlns:a16="http://schemas.microsoft.com/office/drawing/2014/main" id="{40C4F75A-B614-4915-ADE8-3DCFD3E0E291}"/>
              </a:ext>
            </a:extLst>
          </p:cNvPr>
          <p:cNvPicPr>
            <a:picLocks noChangeAspect="1"/>
          </p:cNvPicPr>
          <p:nvPr/>
        </p:nvPicPr>
        <p:blipFill rotWithShape="1">
          <a:blip r:embed="rId2"/>
          <a:srcRect l="14851" r="27111" b="-1"/>
          <a:stretch/>
        </p:blipFill>
        <p:spPr>
          <a:xfrm>
            <a:off x="8451273" y="10"/>
            <a:ext cx="374072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itle 1">
            <a:extLst>
              <a:ext uri="{FF2B5EF4-FFF2-40B4-BE49-F238E27FC236}">
                <a16:creationId xmlns:a16="http://schemas.microsoft.com/office/drawing/2014/main" id="{7EB620C9-F175-489D-8E1F-F5B4C0157253}"/>
              </a:ext>
            </a:extLst>
          </p:cNvPr>
          <p:cNvSpPr txBox="1">
            <a:spLocks/>
          </p:cNvSpPr>
          <p:nvPr/>
        </p:nvSpPr>
        <p:spPr>
          <a:xfrm>
            <a:off x="1321492" y="2283406"/>
            <a:ext cx="7129781" cy="58059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Ø"/>
            </a:pPr>
            <a:r>
              <a:rPr lang="en-US" sz="2800" dirty="0"/>
              <a:t>Syntax errors when typing. </a:t>
            </a:r>
          </a:p>
          <a:p>
            <a:pPr marL="571500" indent="-571500">
              <a:buFont typeface="Wingdings" panose="05000000000000000000" pitchFamily="2" charset="2"/>
              <a:buChar char="Ø"/>
            </a:pPr>
            <a:r>
              <a:rPr lang="en-US" sz="2800" dirty="0"/>
              <a:t> Data inconsistency</a:t>
            </a:r>
          </a:p>
        </p:txBody>
      </p:sp>
    </p:spTree>
    <p:extLst>
      <p:ext uri="{BB962C8B-B14F-4D97-AF65-F5344CB8AC3E}">
        <p14:creationId xmlns:p14="http://schemas.microsoft.com/office/powerpoint/2010/main" val="260572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 name="Group 1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8" name="Freeform: Shape 1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9E5698B-8FF5-4128-AA99-DF54FCEA85FA}"/>
              </a:ext>
            </a:extLst>
          </p:cNvPr>
          <p:cNvSpPr>
            <a:spLocks noGrp="1"/>
          </p:cNvSpPr>
          <p:nvPr>
            <p:ph type="title"/>
          </p:nvPr>
        </p:nvSpPr>
        <p:spPr>
          <a:xfrm>
            <a:off x="1285794" y="577527"/>
            <a:ext cx="5760719" cy="1785085"/>
          </a:xfrm>
        </p:spPr>
        <p:txBody>
          <a:bodyPr vert="horz" lIns="91440" tIns="45720" rIns="91440" bIns="45720" rtlCol="0" anchor="ctr">
            <a:normAutofit/>
          </a:bodyPr>
          <a:lstStyle/>
          <a:p>
            <a:r>
              <a:rPr lang="en-US" sz="4000" kern="1200" dirty="0">
                <a:solidFill>
                  <a:schemeClr val="tx2"/>
                </a:solidFill>
                <a:latin typeface="+mj-lt"/>
                <a:ea typeface="+mj-ea"/>
                <a:cs typeface="+mj-cs"/>
              </a:rPr>
              <a:t>C</a:t>
            </a:r>
            <a:r>
              <a:rPr lang="en-US" sz="4000" kern="1200" dirty="0">
                <a:solidFill>
                  <a:schemeClr val="tx2"/>
                </a:solidFill>
                <a:effectLst/>
                <a:latin typeface="+mj-lt"/>
                <a:ea typeface="+mj-ea"/>
                <a:cs typeface="+mj-cs"/>
              </a:rPr>
              <a:t>areer skills obtained</a:t>
            </a:r>
            <a:endParaRPr lang="en-US" sz="4000" kern="1200" dirty="0">
              <a:solidFill>
                <a:schemeClr val="tx2"/>
              </a:solidFill>
              <a:latin typeface="+mj-lt"/>
              <a:ea typeface="+mj-ea"/>
              <a:cs typeface="+mj-cs"/>
            </a:endParaRPr>
          </a:p>
        </p:txBody>
      </p:sp>
      <p:sp>
        <p:nvSpPr>
          <p:cNvPr id="16" name="Title 1">
            <a:extLst>
              <a:ext uri="{FF2B5EF4-FFF2-40B4-BE49-F238E27FC236}">
                <a16:creationId xmlns:a16="http://schemas.microsoft.com/office/drawing/2014/main" id="{7B929D0A-E4F9-4A2C-967E-6224B0F93CA9}"/>
              </a:ext>
            </a:extLst>
          </p:cNvPr>
          <p:cNvSpPr txBox="1">
            <a:spLocks/>
          </p:cNvSpPr>
          <p:nvPr/>
        </p:nvSpPr>
        <p:spPr>
          <a:xfrm>
            <a:off x="1115570" y="3429000"/>
            <a:ext cx="5760719" cy="178508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50000"/>
              </a:lnSpc>
              <a:buFont typeface="Wingdings" panose="05000000000000000000" pitchFamily="2" charset="2"/>
              <a:buChar char="ü"/>
            </a:pPr>
            <a:r>
              <a:rPr lang="en-US" sz="4000" dirty="0">
                <a:solidFill>
                  <a:schemeClr val="tx2"/>
                </a:solidFill>
              </a:rPr>
              <a:t>Python programming.</a:t>
            </a:r>
          </a:p>
          <a:p>
            <a:pPr marL="571500" indent="-571500">
              <a:lnSpc>
                <a:spcPct val="150000"/>
              </a:lnSpc>
              <a:buFont typeface="Wingdings" panose="05000000000000000000" pitchFamily="2" charset="2"/>
              <a:buChar char="ü"/>
            </a:pPr>
            <a:r>
              <a:rPr lang="en-US" sz="4000" dirty="0">
                <a:solidFill>
                  <a:schemeClr val="tx2"/>
                </a:solidFill>
              </a:rPr>
              <a:t>Data  analysis.</a:t>
            </a:r>
          </a:p>
          <a:p>
            <a:pPr marL="571500" indent="-571500">
              <a:lnSpc>
                <a:spcPct val="150000"/>
              </a:lnSpc>
              <a:buFont typeface="Wingdings" panose="05000000000000000000" pitchFamily="2" charset="2"/>
              <a:buChar char="ü"/>
            </a:pPr>
            <a:r>
              <a:rPr lang="en-US" sz="4000" dirty="0">
                <a:solidFill>
                  <a:schemeClr val="tx2"/>
                </a:solidFill>
              </a:rPr>
              <a:t>Troubleshooting errors in coding</a:t>
            </a:r>
          </a:p>
          <a:p>
            <a:pPr marL="571500" indent="-571500">
              <a:lnSpc>
                <a:spcPct val="150000"/>
              </a:lnSpc>
              <a:buFont typeface="Wingdings" panose="05000000000000000000" pitchFamily="2" charset="2"/>
              <a:buChar char="ü"/>
            </a:pPr>
            <a:endParaRPr lang="en-US" sz="4000" dirty="0">
              <a:solidFill>
                <a:schemeClr val="tx2"/>
              </a:solidFill>
            </a:endParaRPr>
          </a:p>
          <a:p>
            <a:pPr marL="571500" indent="-571500">
              <a:lnSpc>
                <a:spcPct val="150000"/>
              </a:lnSpc>
              <a:buFont typeface="Wingdings" panose="05000000000000000000" pitchFamily="2" charset="2"/>
              <a:buChar char="ü"/>
            </a:pPr>
            <a:endParaRPr lang="en-US" sz="4000" dirty="0">
              <a:solidFill>
                <a:schemeClr val="tx2"/>
              </a:solidFill>
            </a:endParaRPr>
          </a:p>
        </p:txBody>
      </p:sp>
    </p:spTree>
    <p:extLst>
      <p:ext uri="{BB962C8B-B14F-4D97-AF65-F5344CB8AC3E}">
        <p14:creationId xmlns:p14="http://schemas.microsoft.com/office/powerpoint/2010/main" val="82921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5698B-8FF5-4128-AA99-DF54FCEA85FA}"/>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4800" kern="1200" dirty="0">
                <a:solidFill>
                  <a:schemeClr val="bg1"/>
                </a:solidFill>
                <a:effectLst/>
                <a:latin typeface="+mj-lt"/>
                <a:ea typeface="+mj-ea"/>
                <a:cs typeface="+mj-cs"/>
              </a:rPr>
              <a:t>Conclusion </a:t>
            </a:r>
            <a:endParaRPr lang="en-US" sz="4800" kern="1200" dirty="0">
              <a:solidFill>
                <a:schemeClr val="bg1"/>
              </a:solidFill>
              <a:latin typeface="+mj-lt"/>
              <a:ea typeface="+mj-ea"/>
              <a:cs typeface="+mj-cs"/>
            </a:endParaRPr>
          </a:p>
        </p:txBody>
      </p:sp>
      <p:sp>
        <p:nvSpPr>
          <p:cNvPr id="21" name="TextBox 20">
            <a:extLst>
              <a:ext uri="{FF2B5EF4-FFF2-40B4-BE49-F238E27FC236}">
                <a16:creationId xmlns:a16="http://schemas.microsoft.com/office/drawing/2014/main" id="{9685E24A-8E19-4F34-8B14-57BBE33AE443}"/>
              </a:ext>
            </a:extLst>
          </p:cNvPr>
          <p:cNvSpPr txBox="1"/>
          <p:nvPr/>
        </p:nvSpPr>
        <p:spPr>
          <a:xfrm>
            <a:off x="800100" y="3251179"/>
            <a:ext cx="11066318" cy="3416320"/>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600" dirty="0">
                <a:solidFill>
                  <a:prstClr val="black"/>
                </a:solidFill>
                <a:latin typeface="Calibri" panose="020F0502020204030204"/>
              </a:rPr>
              <a:t>As a beginner, it is an amazing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experience that coding in python project.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good understanding of coding in the real world</a:t>
            </a:r>
            <a:r>
              <a:rPr lang="en-US" sz="3600" dirty="0">
                <a:solidFill>
                  <a:prstClr val="black"/>
                </a:solidFill>
                <a:latin typeface="Calibri" panose="020F0502020204030204"/>
              </a:rPr>
              <a: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project is hands on training for beginner programmers and introduces programing languages .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600" dirty="0">
                <a:solidFill>
                  <a:prstClr val="black"/>
                </a:solidFill>
                <a:latin typeface="Calibri" panose="020F0502020204030204"/>
              </a:rPr>
              <a:t>Experience of Analyzing data                                                                                                                                                                                              </a:t>
            </a:r>
            <a:endParaRPr kumimoji="0" lang="am-ET" sz="3600" b="0" i="0" u="none" strike="noStrike" kern="1200" cap="none" spc="0" normalizeH="0" baseline="0" noProof="0" dirty="0">
              <a:ln>
                <a:noFill/>
              </a:ln>
              <a:solidFill>
                <a:prstClr val="black"/>
              </a:solidFill>
              <a:effectLst/>
              <a:uLnTx/>
              <a:uFillTx/>
              <a:latin typeface="Nyala" panose="02000504070300020003" pitchFamily="2" charset="0"/>
              <a:ea typeface="+mn-ea"/>
              <a:cs typeface="+mn-cs"/>
            </a:endParaRPr>
          </a:p>
        </p:txBody>
      </p:sp>
    </p:spTree>
    <p:extLst>
      <p:ext uri="{BB962C8B-B14F-4D97-AF65-F5344CB8AC3E}">
        <p14:creationId xmlns:p14="http://schemas.microsoft.com/office/powerpoint/2010/main" val="414805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727420"/>
            <a:ext cx="9144000" cy="872780"/>
          </a:xfrm>
        </p:spPr>
        <p:txBody>
          <a:bodyPr>
            <a:normAutofit fontScale="90000"/>
          </a:bodyPr>
          <a:lstStyle/>
          <a:p>
            <a:r>
              <a:rPr lang="en-US"/>
              <a:t>Step 1</a:t>
            </a: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245704" y="1558580"/>
            <a:ext cx="9144000" cy="872780"/>
          </a:xfrm>
        </p:spPr>
        <p:txBody>
          <a:bodyPr>
            <a:normAutofit fontScale="92500" lnSpcReduction="20000"/>
          </a:bodyPr>
          <a:lstStyle/>
          <a:p>
            <a:pPr marL="2628900" lvl="5" indent="-342900" algn="l">
              <a:buFont typeface="Wingdings" panose="05000000000000000000" pitchFamily="2" charset="2"/>
              <a:buChar char="Ø"/>
            </a:pPr>
            <a:r>
              <a:rPr lang="en-US" sz="2200" dirty="0">
                <a:effectLst/>
                <a:latin typeface="Times New Roman" panose="02020603050405020304" pitchFamily="18" charset="0"/>
                <a:ea typeface="Times New Roman" panose="02020603050405020304" pitchFamily="18" charset="0"/>
              </a:rPr>
              <a:t>software setup</a:t>
            </a:r>
          </a:p>
          <a:p>
            <a:pPr marL="2628900" lvl="5" indent="-342900" algn="l">
              <a:buFont typeface="Wingdings" panose="05000000000000000000" pitchFamily="2" charset="2"/>
              <a:buChar char="Ø"/>
            </a:pPr>
            <a:r>
              <a:rPr lang="en-US" sz="2200" dirty="0">
                <a:effectLst/>
                <a:latin typeface="Times New Roman" panose="02020603050405020304" pitchFamily="18" charset="0"/>
                <a:ea typeface="Times New Roman" panose="02020603050405020304" pitchFamily="18" charset="0"/>
              </a:rPr>
              <a:t>software development process.</a:t>
            </a:r>
          </a:p>
          <a:p>
            <a:pPr lvl="5" algn="l"/>
            <a:r>
              <a:rPr lang="en-US" sz="2200" dirty="0">
                <a:latin typeface="Times New Roman" panose="02020603050405020304" pitchFamily="18" charset="0"/>
              </a:rPr>
              <a:t>	Excel, SQLite Studio, Anaconda.</a:t>
            </a:r>
            <a:endParaRPr lang="am-ET" sz="2200" dirty="0"/>
          </a:p>
          <a:p>
            <a:endParaRPr lang="en-US" dirty="0"/>
          </a:p>
        </p:txBody>
      </p:sp>
      <p:pic>
        <p:nvPicPr>
          <p:cNvPr id="4" name="Picture 3">
            <a:extLst>
              <a:ext uri="{FF2B5EF4-FFF2-40B4-BE49-F238E27FC236}">
                <a16:creationId xmlns:a16="http://schemas.microsoft.com/office/drawing/2014/main" id="{A0D885AB-C968-4BA9-9488-62D8B526C173}"/>
              </a:ext>
            </a:extLst>
          </p:cNvPr>
          <p:cNvPicPr/>
          <p:nvPr/>
        </p:nvPicPr>
        <p:blipFill>
          <a:blip r:embed="rId2"/>
          <a:stretch>
            <a:fillRect/>
          </a:stretch>
        </p:blipFill>
        <p:spPr>
          <a:xfrm>
            <a:off x="5600347" y="2472980"/>
            <a:ext cx="5943600" cy="2240915"/>
          </a:xfrm>
          <a:prstGeom prst="rect">
            <a:avLst/>
          </a:prstGeom>
        </p:spPr>
      </p:pic>
      <p:pic>
        <p:nvPicPr>
          <p:cNvPr id="7" name="Picture 6">
            <a:extLst>
              <a:ext uri="{FF2B5EF4-FFF2-40B4-BE49-F238E27FC236}">
                <a16:creationId xmlns:a16="http://schemas.microsoft.com/office/drawing/2014/main" id="{941388E1-6CD4-42A2-B954-B13B5EF2EF3E}"/>
              </a:ext>
            </a:extLst>
          </p:cNvPr>
          <p:cNvPicPr/>
          <p:nvPr/>
        </p:nvPicPr>
        <p:blipFill>
          <a:blip r:embed="rId3"/>
          <a:stretch>
            <a:fillRect/>
          </a:stretch>
        </p:blipFill>
        <p:spPr>
          <a:xfrm>
            <a:off x="346295" y="3429000"/>
            <a:ext cx="5943600" cy="2599055"/>
          </a:xfrm>
          <a:prstGeom prst="rect">
            <a:avLst/>
          </a:prstGeom>
        </p:spPr>
      </p:pic>
    </p:spTree>
    <p:extLst>
      <p:ext uri="{BB962C8B-B14F-4D97-AF65-F5344CB8AC3E}">
        <p14:creationId xmlns:p14="http://schemas.microsoft.com/office/powerpoint/2010/main" val="240373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dirty="0">
                <a:solidFill>
                  <a:schemeClr val="tx1"/>
                </a:solidFill>
                <a:latin typeface="+mj-lt"/>
                <a:ea typeface="+mj-ea"/>
                <a:cs typeface="+mj-cs"/>
              </a:rPr>
              <a:t>Software Inventory</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(Screenshots)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8931" y="2438400"/>
            <a:ext cx="3505494" cy="3785419"/>
          </a:xfrm>
        </p:spPr>
        <p:txBody>
          <a:bodyPr vert="horz" lIns="91440" tIns="45720" rIns="91440" bIns="45720" rtlCol="0">
            <a:normAutofit/>
          </a:bodyPr>
          <a:lstStyle/>
          <a:p>
            <a:pPr indent="-228600">
              <a:buFont typeface="Arial" panose="020B0604020202020204" pitchFamily="34" charset="0"/>
              <a:buChar char="•"/>
            </a:pPr>
            <a:r>
              <a:rPr lang="en-US" sz="2000" dirty="0"/>
              <a:t>Include screenshot of NOAA-SDK library installed</a:t>
            </a:r>
          </a:p>
          <a:p>
            <a:pPr indent="-228600">
              <a:buFont typeface="Arial" panose="020B0604020202020204" pitchFamily="34" charset="0"/>
              <a:buChar char="•"/>
            </a:pPr>
            <a:r>
              <a:rPr lang="en-US" sz="2000" dirty="0"/>
              <a:t>Ensure result "Successfully installed </a:t>
            </a:r>
            <a:r>
              <a:rPr lang="en-US" sz="2000" dirty="0" err="1"/>
              <a:t>noaa-sdk</a:t>
            </a:r>
            <a:r>
              <a:rPr lang="en-US" sz="2000" dirty="0"/>
              <a:t>" of pip install command is visible in your screenshot.</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id="{BC7096FE-FDC5-4066-941E-028ED39EA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1817206"/>
            <a:ext cx="6019331" cy="3220342"/>
          </a:xfrm>
          <a:prstGeom prst="rect">
            <a:avLst/>
          </a:prstGeom>
          <a:effectLst/>
        </p:spPr>
      </p:pic>
    </p:spTree>
    <p:extLst>
      <p:ext uri="{BB962C8B-B14F-4D97-AF65-F5344CB8AC3E}">
        <p14:creationId xmlns:p14="http://schemas.microsoft.com/office/powerpoint/2010/main" val="185730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631044" y="253319"/>
            <a:ext cx="3734014" cy="1225296"/>
          </a:xfrm>
        </p:spPr>
        <p:txBody>
          <a:bodyPr anchor="b">
            <a:normAutofit/>
          </a:bodyPr>
          <a:lstStyle/>
          <a:p>
            <a:pPr algn="l"/>
            <a:r>
              <a:rPr lang="en-US" sz="5400"/>
              <a:t>Step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85429" y="1478615"/>
            <a:ext cx="3734014" cy="1572768"/>
          </a:xfrm>
        </p:spPr>
        <p:txBody>
          <a:bodyPr>
            <a:normAutofit/>
          </a:bodyPr>
          <a:lstStyle/>
          <a:p>
            <a:pPr algn="l"/>
            <a:r>
              <a:rPr lang="en-US" dirty="0"/>
              <a:t>Downloading weather data</a:t>
            </a:r>
          </a:p>
          <a:p>
            <a:pPr algn="l"/>
            <a:endParaRPr lang="en-US" dirty="0"/>
          </a:p>
        </p:txBody>
      </p:sp>
      <p:sp>
        <p:nvSpPr>
          <p:cNvPr id="3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Interior of dark warehouse">
            <a:extLst>
              <a:ext uri="{FF2B5EF4-FFF2-40B4-BE49-F238E27FC236}">
                <a16:creationId xmlns:a16="http://schemas.microsoft.com/office/drawing/2014/main" id="{05AF3764-B593-4022-B493-BA5F4FADEDCB}"/>
              </a:ext>
            </a:extLst>
          </p:cNvPr>
          <p:cNvPicPr>
            <a:picLocks noChangeAspect="1"/>
          </p:cNvPicPr>
          <p:nvPr/>
        </p:nvPicPr>
        <p:blipFill rotWithShape="1">
          <a:blip r:embed="rId2"/>
          <a:srcRect l="25765" r="17815"/>
          <a:stretch/>
        </p:blipFill>
        <p:spPr>
          <a:xfrm>
            <a:off x="9256542" y="10"/>
            <a:ext cx="293393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2" name="TextBox 11">
            <a:extLst>
              <a:ext uri="{FF2B5EF4-FFF2-40B4-BE49-F238E27FC236}">
                <a16:creationId xmlns:a16="http://schemas.microsoft.com/office/drawing/2014/main" id="{A7E8E55A-180D-4F86-B9CE-2C0C0FFC0353}"/>
              </a:ext>
            </a:extLst>
          </p:cNvPr>
          <p:cNvSpPr txBox="1"/>
          <p:nvPr/>
        </p:nvSpPr>
        <p:spPr>
          <a:xfrm>
            <a:off x="631044" y="2174643"/>
            <a:ext cx="6096000" cy="2295308"/>
          </a:xfrm>
          <a:prstGeom prst="rect">
            <a:avLst/>
          </a:prstGeom>
          <a:noFill/>
        </p:spPr>
        <p:txBody>
          <a:bodyPr wrap="square">
            <a:spAutoFit/>
          </a:bodyPr>
          <a:lstStyle/>
          <a:p>
            <a:pPr marL="0" marR="0">
              <a:spcBef>
                <a:spcPts val="1200"/>
              </a:spcBef>
              <a:spcAft>
                <a:spcPts val="0"/>
              </a:spcAft>
            </a:pPr>
            <a:r>
              <a:rPr lang="en-US"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Objectives</a:t>
            </a:r>
            <a:endParaRPr lang="am-ET"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To use a flowchart as a design tool</a:t>
            </a:r>
            <a:endParaRPr lang="am-ET" sz="14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To develop a flowchart for the course project</a:t>
            </a:r>
            <a:endParaRPr lang="am-ET" sz="14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To generate a prototype design of a software system</a:t>
            </a:r>
            <a:endParaRPr lang="am-ET" sz="14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To install necessary python libraries</a:t>
            </a:r>
            <a:endParaRPr lang="am-ET"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604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37034" y="609600"/>
            <a:ext cx="6881026" cy="1322887"/>
          </a:xfrm>
        </p:spPr>
        <p:txBody>
          <a:bodyPr vert="horz" lIns="91440" tIns="45720" rIns="91440" bIns="45720" rtlCol="0" anchor="ctr">
            <a:normAutofit/>
          </a:bodyPr>
          <a:lstStyle/>
          <a:p>
            <a:r>
              <a:rPr lang="en-US" sz="4400" kern="1200" dirty="0">
                <a:solidFill>
                  <a:schemeClr val="tx1"/>
                </a:solidFill>
                <a:latin typeface="+mj-lt"/>
                <a:ea typeface="+mj-ea"/>
                <a:cs typeface="+mj-cs"/>
              </a:rPr>
              <a:t>Flowchart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37034" y="2194102"/>
            <a:ext cx="6573951" cy="3908585"/>
          </a:xfrm>
        </p:spPr>
        <p:txBody>
          <a:bodyPr vert="horz" lIns="91440" tIns="45720" rIns="91440" bIns="45720" rtlCol="0">
            <a:normAutofit/>
          </a:bodyPr>
          <a:lstStyle/>
          <a:p>
            <a:pPr indent="-228600">
              <a:buFont typeface="Arial" panose="020B0604020202020204" pitchFamily="34" charset="0"/>
              <a:buChar char="•"/>
            </a:pPr>
            <a:r>
              <a:rPr lang="en-US" sz="2000" dirty="0"/>
              <a:t>Include the following processes:</a:t>
            </a:r>
          </a:p>
          <a:p>
            <a:pPr marL="285750" indent="-228600">
              <a:buFont typeface="Arial" panose="020B0604020202020204" pitchFamily="34" charset="0"/>
              <a:buChar char="•"/>
            </a:pPr>
            <a:r>
              <a:rPr lang="en-US" sz="2000" dirty="0"/>
              <a:t>Install python</a:t>
            </a:r>
          </a:p>
          <a:p>
            <a:pPr marL="285750" indent="-228600">
              <a:buFont typeface="Arial" panose="020B0604020202020204" pitchFamily="34" charset="0"/>
              <a:buChar char="•"/>
            </a:pPr>
            <a:r>
              <a:rPr lang="en-US" sz="2000" dirty="0"/>
              <a:t>Download weather data to a database.</a:t>
            </a:r>
          </a:p>
          <a:p>
            <a:pPr marL="285750" indent="-228600">
              <a:buFont typeface="Arial" panose="020B0604020202020204" pitchFamily="34" charset="0"/>
              <a:buChar char="•"/>
            </a:pPr>
            <a:r>
              <a:rPr lang="en-US" sz="2000" dirty="0"/>
              <a:t>Extract weather data from database into a comma separated file with python</a:t>
            </a:r>
          </a:p>
          <a:p>
            <a:pPr marL="285750" indent="-228600">
              <a:buFont typeface="Arial" panose="020B0604020202020204" pitchFamily="34" charset="0"/>
              <a:buChar char="•"/>
            </a:pPr>
            <a:r>
              <a:rPr lang="en-US" sz="2000" dirty="0"/>
              <a:t>Cleanse weather data</a:t>
            </a:r>
          </a:p>
          <a:p>
            <a:pPr marL="285750" indent="-228600">
              <a:buFont typeface="Arial" panose="020B0604020202020204" pitchFamily="34" charset="0"/>
              <a:buChar char="•"/>
            </a:pPr>
            <a:r>
              <a:rPr lang="en-US" sz="2000" dirty="0"/>
              <a:t>Use Excel to manipulate data</a:t>
            </a:r>
          </a:p>
          <a:p>
            <a:pPr marL="285750" indent="-228600">
              <a:buFont typeface="Arial" panose="020B0604020202020204" pitchFamily="34" charset="0"/>
              <a:buChar char="•"/>
            </a:pPr>
            <a:r>
              <a:rPr lang="en-US" sz="2000" dirty="0"/>
              <a:t>Use python data analytics modules to develop graphical models</a:t>
            </a:r>
          </a:p>
          <a:p>
            <a:pPr marL="285750"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23" name="Picture 22">
            <a:extLst>
              <a:ext uri="{FF2B5EF4-FFF2-40B4-BE49-F238E27FC236}">
                <a16:creationId xmlns:a16="http://schemas.microsoft.com/office/drawing/2014/main" id="{CC727ABA-5F94-47C3-8C3F-9E763F994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9344" y="547436"/>
            <a:ext cx="2563318" cy="5763128"/>
          </a:xfrm>
          <a:prstGeom prst="rect">
            <a:avLst/>
          </a:prstGeom>
        </p:spPr>
      </p:pic>
    </p:spTree>
    <p:extLst>
      <p:ext uri="{BB962C8B-B14F-4D97-AF65-F5344CB8AC3E}">
        <p14:creationId xmlns:p14="http://schemas.microsoft.com/office/powerpoint/2010/main" val="306461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Weather.db File</a:t>
            </a:r>
            <a:br>
              <a:rPr lang="en-US" sz="3700"/>
            </a:br>
            <a:r>
              <a:rPr lang="en-US" sz="370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a:t>Screenshot of Windows Explorer showing database file Weather.db was created</a:t>
            </a:r>
          </a:p>
          <a:p>
            <a:pPr indent="-228600">
              <a:buFont typeface="Arial" panose="020B0604020202020204" pitchFamily="34" charset="0"/>
              <a:buChar char="•"/>
            </a:pPr>
            <a:endParaRPr lang="en-US" sz="2000"/>
          </a:p>
        </p:txBody>
      </p:sp>
      <p:pic>
        <p:nvPicPr>
          <p:cNvPr id="10" name="Picture Placeholder 9" descr="Graphical user interface, text, application&#10;&#10;Description automatically generated">
            <a:extLst>
              <a:ext uri="{FF2B5EF4-FFF2-40B4-BE49-F238E27FC236}">
                <a16:creationId xmlns:a16="http://schemas.microsoft.com/office/drawing/2014/main" id="{9B25783F-D429-41D4-9810-B7D4703257F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18" r="55144" b="2"/>
          <a:stretch/>
        </p:blipFill>
        <p:spPr>
          <a:xfrm>
            <a:off x="5150144" y="547910"/>
            <a:ext cx="5425410" cy="5259296"/>
          </a:xfrm>
          <a:prstGeom prst="rect">
            <a:avLst/>
          </a:prstGeom>
        </p:spPr>
      </p:pic>
    </p:spTree>
    <p:extLst>
      <p:ext uri="{BB962C8B-B14F-4D97-AF65-F5344CB8AC3E}">
        <p14:creationId xmlns:p14="http://schemas.microsoft.com/office/powerpoint/2010/main" val="152368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E03805C-A437-4975-959B-A63295E29DE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9214" r="-3" b="15782"/>
          <a:stretch/>
        </p:blipFill>
        <p:spPr>
          <a:xfrm>
            <a:off x="358074" y="1997357"/>
            <a:ext cx="11586657" cy="4317542"/>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58074" y="450336"/>
            <a:ext cx="2889504" cy="1345997"/>
          </a:xfrm>
        </p:spPr>
        <p:txBody>
          <a:bodyPr vert="horz" lIns="91440" tIns="45720" rIns="91440" bIns="45720" rtlCol="0" anchor="ctr">
            <a:normAutofit/>
          </a:bodyPr>
          <a:lstStyle/>
          <a:p>
            <a:r>
              <a:rPr lang="en-US" sz="2600" dirty="0">
                <a:solidFill>
                  <a:schemeClr val="tx1">
                    <a:lumMod val="85000"/>
                    <a:lumOff val="15000"/>
                  </a:schemeClr>
                </a:solidFill>
              </a:rPr>
              <a:t>BuildWeatherDb.py Code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751036" y="304562"/>
            <a:ext cx="6976872" cy="1345997"/>
          </a:xfrm>
        </p:spPr>
        <p:txBody>
          <a:bodyPr vert="horz" lIns="91440" tIns="45720" rIns="91440" bIns="45720" rtlCol="0" anchor="ctr">
            <a:normAutofit/>
          </a:bodyPr>
          <a:lstStyle/>
          <a:p>
            <a:pPr indent="-228600">
              <a:buFont typeface="Arial" panose="020B0604020202020204" pitchFamily="34" charset="0"/>
              <a:buChar char="•"/>
            </a:pPr>
            <a:r>
              <a:rPr lang="en-US" sz="1700" dirty="0">
                <a:solidFill>
                  <a:schemeClr val="tx1">
                    <a:lumMod val="85000"/>
                    <a:lumOff val="15000"/>
                  </a:schemeClr>
                </a:solidFill>
              </a:rPr>
              <a:t>Screenshot of code in Spyder</a:t>
            </a:r>
          </a:p>
          <a:p>
            <a:pPr indent="-228600">
              <a:buFont typeface="Arial" panose="020B0604020202020204" pitchFamily="34" charset="0"/>
              <a:buChar char="•"/>
            </a:pPr>
            <a:r>
              <a:rPr lang="en-US" sz="1700" dirty="0">
                <a:solidFill>
                  <a:schemeClr val="tx1">
                    <a:lumMod val="85000"/>
                    <a:lumOff val="15000"/>
                  </a:schemeClr>
                </a:solidFill>
              </a:rPr>
              <a:t>Must have your name and date in comments</a:t>
            </a:r>
          </a:p>
          <a:p>
            <a:pPr indent="-228600">
              <a:buFont typeface="Arial" panose="020B0604020202020204" pitchFamily="34" charset="0"/>
              <a:buChar char="•"/>
            </a:pPr>
            <a:r>
              <a:rPr lang="en-US" sz="1700" dirty="0">
                <a:solidFill>
                  <a:schemeClr val="tx1">
                    <a:lumMod val="85000"/>
                    <a:lumOff val="15000"/>
                  </a:schemeClr>
                </a:solidFill>
              </a:rPr>
              <a:t>Must have your zip code</a:t>
            </a:r>
          </a:p>
          <a:p>
            <a:pPr indent="-228600">
              <a:buFont typeface="Arial" panose="020B0604020202020204" pitchFamily="34" charset="0"/>
              <a:buChar char="•"/>
            </a:pPr>
            <a:endParaRPr lang="en-US" sz="1700" dirty="0">
              <a:solidFill>
                <a:schemeClr val="tx1">
                  <a:lumMod val="85000"/>
                  <a:lumOff val="15000"/>
                </a:schemeClr>
              </a:solidFill>
            </a:endParaRPr>
          </a:p>
        </p:txBody>
      </p:sp>
    </p:spTree>
    <p:extLst>
      <p:ext uri="{BB962C8B-B14F-4D97-AF65-F5344CB8AC3E}">
        <p14:creationId xmlns:p14="http://schemas.microsoft.com/office/powerpoint/2010/main" val="219660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50980" y="515353"/>
            <a:ext cx="2845191" cy="3237579"/>
          </a:xfrm>
        </p:spPr>
        <p:txBody>
          <a:bodyPr vert="horz" lIns="91440" tIns="45720" rIns="91440" bIns="45720" rtlCol="0" anchor="ctr">
            <a:normAutofit/>
          </a:bodyPr>
          <a:lstStyle/>
          <a:p>
            <a:r>
              <a:rPr lang="en-US" sz="3800" dirty="0">
                <a:solidFill>
                  <a:srgbClr val="FFFFFF"/>
                </a:solidFill>
              </a:rPr>
              <a:t>Python Console</a:t>
            </a:r>
            <a:br>
              <a:rPr lang="en-US" sz="3800" dirty="0">
                <a:solidFill>
                  <a:srgbClr val="FFFFFF"/>
                </a:solidFill>
              </a:rPr>
            </a:br>
            <a:r>
              <a:rPr lang="en-US" sz="3800" dirty="0">
                <a:solidFill>
                  <a:srgbClr val="FFFFFF"/>
                </a:solidFill>
              </a:rPr>
              <a:t>(Screenshot)</a:t>
            </a:r>
          </a:p>
        </p:txBody>
      </p:sp>
      <p:pic>
        <p:nvPicPr>
          <p:cNvPr id="10" name="Picture Placeholder 9">
            <a:extLst>
              <a:ext uri="{FF2B5EF4-FFF2-40B4-BE49-F238E27FC236}">
                <a16:creationId xmlns:a16="http://schemas.microsoft.com/office/drawing/2014/main" id="{093945D1-B761-4ACB-B34F-0F7D0A4D94A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1951"/>
          <a:stretch/>
        </p:blipFill>
        <p:spPr>
          <a:xfrm>
            <a:off x="1124262" y="431896"/>
            <a:ext cx="10692849" cy="4169581"/>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24262" y="4711389"/>
            <a:ext cx="7037591" cy="1564310"/>
          </a:xfrm>
        </p:spPr>
        <p:txBody>
          <a:bodyPr vert="horz" lIns="91440" tIns="45720" rIns="91440" bIns="45720" rtlCol="0" anchor="ctr">
            <a:normAutofit/>
          </a:bodyPr>
          <a:lstStyle/>
          <a:p>
            <a:pPr indent="-228600">
              <a:buFont typeface="Arial" panose="020B0604020202020204" pitchFamily="34" charset="0"/>
              <a:buChar char="•"/>
            </a:pPr>
            <a:r>
              <a:rPr lang="en-US" sz="1800" dirty="0"/>
              <a:t>Screenshot of program output in Python console showing program executed  successfully</a:t>
            </a:r>
          </a:p>
          <a:p>
            <a:pPr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406491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306</TotalTime>
  <Words>1524</Words>
  <Application>Microsoft Office PowerPoint</Application>
  <PresentationFormat>Widescreen</PresentationFormat>
  <Paragraphs>221</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Cambria</vt:lpstr>
      <vt:lpstr>Nyala</vt:lpstr>
      <vt:lpstr>Symbol</vt:lpstr>
      <vt:lpstr>Times New Roman</vt:lpstr>
      <vt:lpstr>Wingdings</vt:lpstr>
      <vt:lpstr>Office Theme</vt:lpstr>
      <vt:lpstr>PowerPoint Presentation</vt:lpstr>
      <vt:lpstr>INTRODUCTION</vt:lpstr>
      <vt:lpstr>Step 1</vt:lpstr>
      <vt:lpstr>Software Inventory (Screenshots)</vt:lpstr>
      <vt:lpstr>Step 2</vt:lpstr>
      <vt:lpstr>Flowchart</vt:lpstr>
      <vt:lpstr>Weather.db File (Screenshot)</vt:lpstr>
      <vt:lpstr>BuildWeatherDb.py Code (Screenshot)</vt:lpstr>
      <vt:lpstr>Python Console (Screenshot)</vt:lpstr>
      <vt:lpstr>Step 3</vt:lpstr>
      <vt:lpstr>Query to retrieve all columns and all rows (Screenshot)</vt:lpstr>
      <vt:lpstr>Query to retrieve lowest and highest temperatures (Screenshot)</vt:lpstr>
      <vt:lpstr>Query to retrieve lowest and highest relative Humidity (Screenshot)</vt:lpstr>
      <vt:lpstr>Python code (Screenshot or file)</vt:lpstr>
      <vt:lpstr>Step 4</vt:lpstr>
      <vt:lpstr>Retrieve and Convert Data to CSV Format (Screenshot)</vt:lpstr>
      <vt:lpstr>Temperature and Humidity Charts (Graph)</vt:lpstr>
      <vt:lpstr>Plot #1</vt:lpstr>
      <vt:lpstr>Plot #2 (Screenshots)</vt:lpstr>
      <vt:lpstr>Plot #3 (Screenshots)</vt:lpstr>
      <vt:lpstr>Plot #4</vt:lpstr>
      <vt:lpstr>Plot #5</vt:lpstr>
      <vt:lpstr>Step 5</vt:lpstr>
      <vt:lpstr>Analysis</vt:lpstr>
      <vt:lpstr>Code</vt:lpstr>
      <vt:lpstr>Prediction </vt:lpstr>
      <vt:lpstr>Challenges</vt:lpstr>
      <vt:lpstr>Career skills obtained</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Temesgen Kune</dc:creator>
  <cp:lastModifiedBy>Temesgen Kune</cp:lastModifiedBy>
  <cp:revision>27</cp:revision>
  <dcterms:created xsi:type="dcterms:W3CDTF">2021-04-22T02:48:32Z</dcterms:created>
  <dcterms:modified xsi:type="dcterms:W3CDTF">2021-04-24T23:01:02Z</dcterms:modified>
</cp:coreProperties>
</file>