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3"/>
  </p:notesMasterIdLst>
  <p:sldIdLst>
    <p:sldId id="257" r:id="rId3"/>
    <p:sldId id="258" r:id="rId4"/>
    <p:sldId id="261" r:id="rId5"/>
    <p:sldId id="274" r:id="rId6"/>
    <p:sldId id="271" r:id="rId7"/>
    <p:sldId id="273" r:id="rId8"/>
    <p:sldId id="272" r:id="rId9"/>
    <p:sldId id="276" r:id="rId10"/>
    <p:sldId id="299" r:id="rId11"/>
    <p:sldId id="300" r:id="rId12"/>
    <p:sldId id="269" r:id="rId13"/>
    <p:sldId id="302" r:id="rId14"/>
    <p:sldId id="304" r:id="rId15"/>
    <p:sldId id="275" r:id="rId16"/>
    <p:sldId id="305" r:id="rId17"/>
    <p:sldId id="307" r:id="rId18"/>
    <p:sldId id="308" r:id="rId19"/>
    <p:sldId id="295" r:id="rId20"/>
    <p:sldId id="296" r:id="rId21"/>
    <p:sldId id="297" r:id="rId22"/>
  </p:sldIdLst>
  <p:sldSz cx="12192000" cy="6858000"/>
  <p:notesSz cx="6858000" cy="9144000"/>
  <p:defaultTextStyle>
    <a:defPPr>
      <a:defRPr lang="am-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AD47B3-A729-497A-9E17-374DA8A4E4AA}"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A97E46F-09C1-435A-8385-005E88D49A07}">
      <dgm:prSet/>
      <dgm:spPr/>
      <dgm:t>
        <a:bodyPr/>
        <a:lstStyle/>
        <a:p>
          <a:pPr>
            <a:defRPr cap="all"/>
          </a:pPr>
          <a:r>
            <a:rPr lang="en-US" b="0" i="0" baseline="0"/>
            <a:t>Labs are on remote desktop.</a:t>
          </a:r>
          <a:endParaRPr lang="en-US"/>
        </a:p>
      </dgm:t>
    </dgm:pt>
    <dgm:pt modelId="{BFA7CC64-8EF0-469B-989E-AEE4821398C6}" type="parTrans" cxnId="{B09F1C63-6BD8-4240-9963-487E5F7A6BD9}">
      <dgm:prSet/>
      <dgm:spPr/>
      <dgm:t>
        <a:bodyPr/>
        <a:lstStyle/>
        <a:p>
          <a:endParaRPr lang="en-US"/>
        </a:p>
      </dgm:t>
    </dgm:pt>
    <dgm:pt modelId="{4CF43A0E-8A4D-4F86-ABB0-B2D0E381503F}" type="sibTrans" cxnId="{B09F1C63-6BD8-4240-9963-487E5F7A6BD9}">
      <dgm:prSet/>
      <dgm:spPr/>
      <dgm:t>
        <a:bodyPr/>
        <a:lstStyle/>
        <a:p>
          <a:endParaRPr lang="en-US"/>
        </a:p>
      </dgm:t>
    </dgm:pt>
    <dgm:pt modelId="{F3CCF786-81D4-4DA7-BF11-3239AB192793}">
      <dgm:prSet/>
      <dgm:spPr/>
      <dgm:t>
        <a:bodyPr/>
        <a:lstStyle/>
        <a:p>
          <a:pPr>
            <a:defRPr cap="all"/>
          </a:pPr>
          <a:r>
            <a:rPr lang="en-US"/>
            <a:t>Time management </a:t>
          </a:r>
        </a:p>
      </dgm:t>
    </dgm:pt>
    <dgm:pt modelId="{77678670-373B-447C-953A-470F5C8DB483}" type="parTrans" cxnId="{B19B17AF-FB3B-4DDC-8504-B59E6AD48A4F}">
      <dgm:prSet/>
      <dgm:spPr/>
      <dgm:t>
        <a:bodyPr/>
        <a:lstStyle/>
        <a:p>
          <a:endParaRPr lang="en-US"/>
        </a:p>
      </dgm:t>
    </dgm:pt>
    <dgm:pt modelId="{A6A1312F-0E12-4E34-9AE1-FD0BD2C272BC}" type="sibTrans" cxnId="{B19B17AF-FB3B-4DDC-8504-B59E6AD48A4F}">
      <dgm:prSet/>
      <dgm:spPr/>
      <dgm:t>
        <a:bodyPr/>
        <a:lstStyle/>
        <a:p>
          <a:endParaRPr lang="en-US"/>
        </a:p>
      </dgm:t>
    </dgm:pt>
    <dgm:pt modelId="{518687AE-26FD-4159-9046-8E6C0C87ED1F}">
      <dgm:prSet/>
      <dgm:spPr/>
      <dgm:t>
        <a:bodyPr/>
        <a:lstStyle/>
        <a:p>
          <a:pPr>
            <a:defRPr cap="all"/>
          </a:pPr>
          <a:r>
            <a:rPr lang="en-US" b="0" i="0" baseline="0"/>
            <a:t>Personal challenges</a:t>
          </a:r>
          <a:endParaRPr lang="en-US"/>
        </a:p>
      </dgm:t>
    </dgm:pt>
    <dgm:pt modelId="{D72702CC-76BF-4A9C-B6B6-041130A84E02}" type="parTrans" cxnId="{3AF5579E-AF29-4122-AD8A-7A327EFAEDBB}">
      <dgm:prSet/>
      <dgm:spPr/>
      <dgm:t>
        <a:bodyPr/>
        <a:lstStyle/>
        <a:p>
          <a:endParaRPr lang="en-US"/>
        </a:p>
      </dgm:t>
    </dgm:pt>
    <dgm:pt modelId="{0E46BDE0-3739-43AF-B1AE-C454DE315C3F}" type="sibTrans" cxnId="{3AF5579E-AF29-4122-AD8A-7A327EFAEDBB}">
      <dgm:prSet/>
      <dgm:spPr/>
      <dgm:t>
        <a:bodyPr/>
        <a:lstStyle/>
        <a:p>
          <a:endParaRPr lang="en-US"/>
        </a:p>
      </dgm:t>
    </dgm:pt>
    <dgm:pt modelId="{5130FA29-70CD-423B-B08B-3A69CFCECF10}" type="pres">
      <dgm:prSet presAssocID="{9EAD47B3-A729-497A-9E17-374DA8A4E4AA}" presName="root" presStyleCnt="0">
        <dgm:presLayoutVars>
          <dgm:dir/>
          <dgm:resizeHandles val="exact"/>
        </dgm:presLayoutVars>
      </dgm:prSet>
      <dgm:spPr/>
    </dgm:pt>
    <dgm:pt modelId="{CEA0468D-4EA9-44B5-B8D1-31A7178745DB}" type="pres">
      <dgm:prSet presAssocID="{6A97E46F-09C1-435A-8385-005E88D49A07}" presName="compNode" presStyleCnt="0"/>
      <dgm:spPr/>
    </dgm:pt>
    <dgm:pt modelId="{C46E6880-BD4E-4B32-9CF9-509B2B80F416}" type="pres">
      <dgm:prSet presAssocID="{6A97E46F-09C1-435A-8385-005E88D49A07}" presName="iconBgRect" presStyleLbl="bgShp" presStyleIdx="0" presStyleCnt="3"/>
      <dgm:spPr/>
    </dgm:pt>
    <dgm:pt modelId="{70E943A7-15B6-4F11-9F7E-E01D6DC54C59}" type="pres">
      <dgm:prSet presAssocID="{6A97E46F-09C1-435A-8385-005E88D49A0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emote control"/>
        </a:ext>
      </dgm:extLst>
    </dgm:pt>
    <dgm:pt modelId="{A6F3DEFD-C152-4969-AFCF-E15352E2D7B3}" type="pres">
      <dgm:prSet presAssocID="{6A97E46F-09C1-435A-8385-005E88D49A07}" presName="spaceRect" presStyleCnt="0"/>
      <dgm:spPr/>
    </dgm:pt>
    <dgm:pt modelId="{7F48AB46-41C9-409D-953C-DB0D5B4A47BA}" type="pres">
      <dgm:prSet presAssocID="{6A97E46F-09C1-435A-8385-005E88D49A07}" presName="textRect" presStyleLbl="revTx" presStyleIdx="0" presStyleCnt="3">
        <dgm:presLayoutVars>
          <dgm:chMax val="1"/>
          <dgm:chPref val="1"/>
        </dgm:presLayoutVars>
      </dgm:prSet>
      <dgm:spPr/>
    </dgm:pt>
    <dgm:pt modelId="{18C18209-4EB9-45EC-BCE5-9221B030ED69}" type="pres">
      <dgm:prSet presAssocID="{4CF43A0E-8A4D-4F86-ABB0-B2D0E381503F}" presName="sibTrans" presStyleCnt="0"/>
      <dgm:spPr/>
    </dgm:pt>
    <dgm:pt modelId="{29DDF7E2-CEB3-41DE-9AFF-211A35031962}" type="pres">
      <dgm:prSet presAssocID="{F3CCF786-81D4-4DA7-BF11-3239AB192793}" presName="compNode" presStyleCnt="0"/>
      <dgm:spPr/>
    </dgm:pt>
    <dgm:pt modelId="{E1CCFA4E-C798-4B79-A63E-26372131DA9F}" type="pres">
      <dgm:prSet presAssocID="{F3CCF786-81D4-4DA7-BF11-3239AB192793}" presName="iconBgRect" presStyleLbl="bgShp" presStyleIdx="1" presStyleCnt="3"/>
      <dgm:spPr/>
    </dgm:pt>
    <dgm:pt modelId="{A0AF8D37-8F90-4FCE-A38F-6F5E6AD707A4}" type="pres">
      <dgm:prSet presAssocID="{F3CCF786-81D4-4DA7-BF11-3239AB19279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C8F47FA2-D6E3-490D-8B6F-4C6689A165DE}" type="pres">
      <dgm:prSet presAssocID="{F3CCF786-81D4-4DA7-BF11-3239AB192793}" presName="spaceRect" presStyleCnt="0"/>
      <dgm:spPr/>
    </dgm:pt>
    <dgm:pt modelId="{3CC97EE4-5C64-4207-B639-83404978801E}" type="pres">
      <dgm:prSet presAssocID="{F3CCF786-81D4-4DA7-BF11-3239AB192793}" presName="textRect" presStyleLbl="revTx" presStyleIdx="1" presStyleCnt="3">
        <dgm:presLayoutVars>
          <dgm:chMax val="1"/>
          <dgm:chPref val="1"/>
        </dgm:presLayoutVars>
      </dgm:prSet>
      <dgm:spPr/>
    </dgm:pt>
    <dgm:pt modelId="{ABC225D1-CE6F-421B-BDA1-888B46D34AB2}" type="pres">
      <dgm:prSet presAssocID="{A6A1312F-0E12-4E34-9AE1-FD0BD2C272BC}" presName="sibTrans" presStyleCnt="0"/>
      <dgm:spPr/>
    </dgm:pt>
    <dgm:pt modelId="{CBD97EAB-8E4B-49AA-AC48-591557D47829}" type="pres">
      <dgm:prSet presAssocID="{518687AE-26FD-4159-9046-8E6C0C87ED1F}" presName="compNode" presStyleCnt="0"/>
      <dgm:spPr/>
    </dgm:pt>
    <dgm:pt modelId="{A7983F2B-D682-4919-8497-EA82A42AB976}" type="pres">
      <dgm:prSet presAssocID="{518687AE-26FD-4159-9046-8E6C0C87ED1F}" presName="iconBgRect" presStyleLbl="bgShp" presStyleIdx="2" presStyleCnt="3"/>
      <dgm:spPr/>
    </dgm:pt>
    <dgm:pt modelId="{7E06FEB7-B742-4B17-B87F-C086DB18760A}" type="pres">
      <dgm:prSet presAssocID="{518687AE-26FD-4159-9046-8E6C0C87ED1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72FD68E7-9376-4C25-BE74-21BC14C2B3FD}" type="pres">
      <dgm:prSet presAssocID="{518687AE-26FD-4159-9046-8E6C0C87ED1F}" presName="spaceRect" presStyleCnt="0"/>
      <dgm:spPr/>
    </dgm:pt>
    <dgm:pt modelId="{AECE8113-E3E8-4632-88C4-3E6F8D0DA326}" type="pres">
      <dgm:prSet presAssocID="{518687AE-26FD-4159-9046-8E6C0C87ED1F}" presName="textRect" presStyleLbl="revTx" presStyleIdx="2" presStyleCnt="3">
        <dgm:presLayoutVars>
          <dgm:chMax val="1"/>
          <dgm:chPref val="1"/>
        </dgm:presLayoutVars>
      </dgm:prSet>
      <dgm:spPr/>
    </dgm:pt>
  </dgm:ptLst>
  <dgm:cxnLst>
    <dgm:cxn modelId="{B09F1C63-6BD8-4240-9963-487E5F7A6BD9}" srcId="{9EAD47B3-A729-497A-9E17-374DA8A4E4AA}" destId="{6A97E46F-09C1-435A-8385-005E88D49A07}" srcOrd="0" destOrd="0" parTransId="{BFA7CC64-8EF0-469B-989E-AEE4821398C6}" sibTransId="{4CF43A0E-8A4D-4F86-ABB0-B2D0E381503F}"/>
    <dgm:cxn modelId="{FDAB1075-6589-4FC5-85BA-1027801B9812}" type="presOf" srcId="{F3CCF786-81D4-4DA7-BF11-3239AB192793}" destId="{3CC97EE4-5C64-4207-B639-83404978801E}" srcOrd="0" destOrd="0" presId="urn:microsoft.com/office/officeart/2018/5/layout/IconCircleLabelList"/>
    <dgm:cxn modelId="{3AF5579E-AF29-4122-AD8A-7A327EFAEDBB}" srcId="{9EAD47B3-A729-497A-9E17-374DA8A4E4AA}" destId="{518687AE-26FD-4159-9046-8E6C0C87ED1F}" srcOrd="2" destOrd="0" parTransId="{D72702CC-76BF-4A9C-B6B6-041130A84E02}" sibTransId="{0E46BDE0-3739-43AF-B1AE-C454DE315C3F}"/>
    <dgm:cxn modelId="{DC9EF6A3-134C-4353-8A1C-94CE4DDE2EE1}" type="presOf" srcId="{518687AE-26FD-4159-9046-8E6C0C87ED1F}" destId="{AECE8113-E3E8-4632-88C4-3E6F8D0DA326}" srcOrd="0" destOrd="0" presId="urn:microsoft.com/office/officeart/2018/5/layout/IconCircleLabelList"/>
    <dgm:cxn modelId="{632391A6-BDFA-40B8-8FF6-3D477152D8D6}" type="presOf" srcId="{9EAD47B3-A729-497A-9E17-374DA8A4E4AA}" destId="{5130FA29-70CD-423B-B08B-3A69CFCECF10}" srcOrd="0" destOrd="0" presId="urn:microsoft.com/office/officeart/2018/5/layout/IconCircleLabelList"/>
    <dgm:cxn modelId="{B19B17AF-FB3B-4DDC-8504-B59E6AD48A4F}" srcId="{9EAD47B3-A729-497A-9E17-374DA8A4E4AA}" destId="{F3CCF786-81D4-4DA7-BF11-3239AB192793}" srcOrd="1" destOrd="0" parTransId="{77678670-373B-447C-953A-470F5C8DB483}" sibTransId="{A6A1312F-0E12-4E34-9AE1-FD0BD2C272BC}"/>
    <dgm:cxn modelId="{EA859AC7-6503-4D13-9A90-DB3C12D2FEBF}" type="presOf" srcId="{6A97E46F-09C1-435A-8385-005E88D49A07}" destId="{7F48AB46-41C9-409D-953C-DB0D5B4A47BA}" srcOrd="0" destOrd="0" presId="urn:microsoft.com/office/officeart/2018/5/layout/IconCircleLabelList"/>
    <dgm:cxn modelId="{54D54D06-F0AD-47D7-918B-48AC113CBBEC}" type="presParOf" srcId="{5130FA29-70CD-423B-B08B-3A69CFCECF10}" destId="{CEA0468D-4EA9-44B5-B8D1-31A7178745DB}" srcOrd="0" destOrd="0" presId="urn:microsoft.com/office/officeart/2018/5/layout/IconCircleLabelList"/>
    <dgm:cxn modelId="{FE484B4B-0DA3-4DCB-BD3E-8D5F9E2A9E5A}" type="presParOf" srcId="{CEA0468D-4EA9-44B5-B8D1-31A7178745DB}" destId="{C46E6880-BD4E-4B32-9CF9-509B2B80F416}" srcOrd="0" destOrd="0" presId="urn:microsoft.com/office/officeart/2018/5/layout/IconCircleLabelList"/>
    <dgm:cxn modelId="{044DB4DF-9031-43BC-A96E-5CE981E3686D}" type="presParOf" srcId="{CEA0468D-4EA9-44B5-B8D1-31A7178745DB}" destId="{70E943A7-15B6-4F11-9F7E-E01D6DC54C59}" srcOrd="1" destOrd="0" presId="urn:microsoft.com/office/officeart/2018/5/layout/IconCircleLabelList"/>
    <dgm:cxn modelId="{5E3C8961-5C59-465C-B4A6-7707DA783AE0}" type="presParOf" srcId="{CEA0468D-4EA9-44B5-B8D1-31A7178745DB}" destId="{A6F3DEFD-C152-4969-AFCF-E15352E2D7B3}" srcOrd="2" destOrd="0" presId="urn:microsoft.com/office/officeart/2018/5/layout/IconCircleLabelList"/>
    <dgm:cxn modelId="{0888A786-152D-4FF8-89C4-3041A9ACDF1B}" type="presParOf" srcId="{CEA0468D-4EA9-44B5-B8D1-31A7178745DB}" destId="{7F48AB46-41C9-409D-953C-DB0D5B4A47BA}" srcOrd="3" destOrd="0" presId="urn:microsoft.com/office/officeart/2018/5/layout/IconCircleLabelList"/>
    <dgm:cxn modelId="{6900D113-DA4D-41A4-B3AE-A43F69477715}" type="presParOf" srcId="{5130FA29-70CD-423B-B08B-3A69CFCECF10}" destId="{18C18209-4EB9-45EC-BCE5-9221B030ED69}" srcOrd="1" destOrd="0" presId="urn:microsoft.com/office/officeart/2018/5/layout/IconCircleLabelList"/>
    <dgm:cxn modelId="{5BAE7221-91E7-4D52-BDEA-4574B3550A24}" type="presParOf" srcId="{5130FA29-70CD-423B-B08B-3A69CFCECF10}" destId="{29DDF7E2-CEB3-41DE-9AFF-211A35031962}" srcOrd="2" destOrd="0" presId="urn:microsoft.com/office/officeart/2018/5/layout/IconCircleLabelList"/>
    <dgm:cxn modelId="{5F0C8C35-4FF9-4BFB-850B-17224BD2AB67}" type="presParOf" srcId="{29DDF7E2-CEB3-41DE-9AFF-211A35031962}" destId="{E1CCFA4E-C798-4B79-A63E-26372131DA9F}" srcOrd="0" destOrd="0" presId="urn:microsoft.com/office/officeart/2018/5/layout/IconCircleLabelList"/>
    <dgm:cxn modelId="{38F5B1B5-2E8D-48CB-B5F8-37CAA517F5F9}" type="presParOf" srcId="{29DDF7E2-CEB3-41DE-9AFF-211A35031962}" destId="{A0AF8D37-8F90-4FCE-A38F-6F5E6AD707A4}" srcOrd="1" destOrd="0" presId="urn:microsoft.com/office/officeart/2018/5/layout/IconCircleLabelList"/>
    <dgm:cxn modelId="{D1EDD09F-B61A-4772-A513-D2C11B18B658}" type="presParOf" srcId="{29DDF7E2-CEB3-41DE-9AFF-211A35031962}" destId="{C8F47FA2-D6E3-490D-8B6F-4C6689A165DE}" srcOrd="2" destOrd="0" presId="urn:microsoft.com/office/officeart/2018/5/layout/IconCircleLabelList"/>
    <dgm:cxn modelId="{FC600FA8-9046-4DE7-8E08-F9EE77B4FA91}" type="presParOf" srcId="{29DDF7E2-CEB3-41DE-9AFF-211A35031962}" destId="{3CC97EE4-5C64-4207-B639-83404978801E}" srcOrd="3" destOrd="0" presId="urn:microsoft.com/office/officeart/2018/5/layout/IconCircleLabelList"/>
    <dgm:cxn modelId="{9BB022A8-0500-404B-9555-7BFCECD886EC}" type="presParOf" srcId="{5130FA29-70CD-423B-B08B-3A69CFCECF10}" destId="{ABC225D1-CE6F-421B-BDA1-888B46D34AB2}" srcOrd="3" destOrd="0" presId="urn:microsoft.com/office/officeart/2018/5/layout/IconCircleLabelList"/>
    <dgm:cxn modelId="{EAD409C7-F405-4113-B1C9-FE8B3FE97887}" type="presParOf" srcId="{5130FA29-70CD-423B-B08B-3A69CFCECF10}" destId="{CBD97EAB-8E4B-49AA-AC48-591557D47829}" srcOrd="4" destOrd="0" presId="urn:microsoft.com/office/officeart/2018/5/layout/IconCircleLabelList"/>
    <dgm:cxn modelId="{CC6CB2D1-08EC-4F4D-AAF8-F6516B207D78}" type="presParOf" srcId="{CBD97EAB-8E4B-49AA-AC48-591557D47829}" destId="{A7983F2B-D682-4919-8497-EA82A42AB976}" srcOrd="0" destOrd="0" presId="urn:microsoft.com/office/officeart/2018/5/layout/IconCircleLabelList"/>
    <dgm:cxn modelId="{98473BCE-E6C4-4D4B-B886-9B2C342807A1}" type="presParOf" srcId="{CBD97EAB-8E4B-49AA-AC48-591557D47829}" destId="{7E06FEB7-B742-4B17-B87F-C086DB18760A}" srcOrd="1" destOrd="0" presId="urn:microsoft.com/office/officeart/2018/5/layout/IconCircleLabelList"/>
    <dgm:cxn modelId="{0E0C990F-0C32-4EDD-A37D-ABDADACE1C92}" type="presParOf" srcId="{CBD97EAB-8E4B-49AA-AC48-591557D47829}" destId="{72FD68E7-9376-4C25-BE74-21BC14C2B3FD}" srcOrd="2" destOrd="0" presId="urn:microsoft.com/office/officeart/2018/5/layout/IconCircleLabelList"/>
    <dgm:cxn modelId="{F7CCD9DE-C9B4-4A8F-A25E-C90A09F6560A}" type="presParOf" srcId="{CBD97EAB-8E4B-49AA-AC48-591557D47829}" destId="{AECE8113-E3E8-4632-88C4-3E6F8D0DA32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6E6880-BD4E-4B32-9CF9-509B2B80F416}">
      <dsp:nvSpPr>
        <dsp:cNvPr id="0" name=""/>
        <dsp:cNvSpPr/>
      </dsp:nvSpPr>
      <dsp:spPr>
        <a:xfrm>
          <a:off x="718664" y="202202"/>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E943A7-15B6-4F11-9F7E-E01D6DC54C59}">
      <dsp:nvSpPr>
        <dsp:cNvPr id="0" name=""/>
        <dsp:cNvSpPr/>
      </dsp:nvSpPr>
      <dsp:spPr>
        <a:xfrm>
          <a:off x="1135476" y="619014"/>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48AB46-41C9-409D-953C-DB0D5B4A47BA}">
      <dsp:nvSpPr>
        <dsp:cNvPr id="0" name=""/>
        <dsp:cNvSpPr/>
      </dsp:nvSpPr>
      <dsp:spPr>
        <a:xfrm>
          <a:off x="93445" y="27672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b="0" i="0" kern="1200" baseline="0"/>
            <a:t>Labs are on remote desktop.</a:t>
          </a:r>
          <a:endParaRPr lang="en-US" sz="2500" kern="1200"/>
        </a:p>
      </dsp:txBody>
      <dsp:txXfrm>
        <a:off x="93445" y="2767202"/>
        <a:ext cx="3206250" cy="720000"/>
      </dsp:txXfrm>
    </dsp:sp>
    <dsp:sp modelId="{E1CCFA4E-C798-4B79-A63E-26372131DA9F}">
      <dsp:nvSpPr>
        <dsp:cNvPr id="0" name=""/>
        <dsp:cNvSpPr/>
      </dsp:nvSpPr>
      <dsp:spPr>
        <a:xfrm>
          <a:off x="4486008" y="202202"/>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AF8D37-8F90-4FCE-A38F-6F5E6AD707A4}">
      <dsp:nvSpPr>
        <dsp:cNvPr id="0" name=""/>
        <dsp:cNvSpPr/>
      </dsp:nvSpPr>
      <dsp:spPr>
        <a:xfrm>
          <a:off x="4902820" y="619014"/>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C97EE4-5C64-4207-B639-83404978801E}">
      <dsp:nvSpPr>
        <dsp:cNvPr id="0" name=""/>
        <dsp:cNvSpPr/>
      </dsp:nvSpPr>
      <dsp:spPr>
        <a:xfrm>
          <a:off x="3860789" y="27672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Time management </a:t>
          </a:r>
        </a:p>
      </dsp:txBody>
      <dsp:txXfrm>
        <a:off x="3860789" y="2767202"/>
        <a:ext cx="3206250" cy="720000"/>
      </dsp:txXfrm>
    </dsp:sp>
    <dsp:sp modelId="{A7983F2B-D682-4919-8497-EA82A42AB976}">
      <dsp:nvSpPr>
        <dsp:cNvPr id="0" name=""/>
        <dsp:cNvSpPr/>
      </dsp:nvSpPr>
      <dsp:spPr>
        <a:xfrm>
          <a:off x="8253352" y="202202"/>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06FEB7-B742-4B17-B87F-C086DB18760A}">
      <dsp:nvSpPr>
        <dsp:cNvPr id="0" name=""/>
        <dsp:cNvSpPr/>
      </dsp:nvSpPr>
      <dsp:spPr>
        <a:xfrm>
          <a:off x="8670164" y="619014"/>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ECE8113-E3E8-4632-88C4-3E6F8D0DA326}">
      <dsp:nvSpPr>
        <dsp:cNvPr id="0" name=""/>
        <dsp:cNvSpPr/>
      </dsp:nvSpPr>
      <dsp:spPr>
        <a:xfrm>
          <a:off x="7628133" y="27672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b="0" i="0" kern="1200" baseline="0"/>
            <a:t>Personal challenges</a:t>
          </a:r>
          <a:endParaRPr lang="en-US" sz="2500" kern="1200"/>
        </a:p>
      </dsp:txBody>
      <dsp:txXfrm>
        <a:off x="7628133" y="2767202"/>
        <a:ext cx="3206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m-E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801934-B0DB-4A4B-8F7D-D6B9C3DE0B74}" type="datetimeFigureOut">
              <a:rPr lang="am-ET" smtClean="0"/>
              <a:t>20/10/2021</a:t>
            </a:fld>
            <a:endParaRPr lang="am-E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m-E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m-E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m-E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5E114D-5EAB-41AE-B6B1-69AE46F7D1C0}" type="slidenum">
              <a:rPr lang="am-ET" smtClean="0"/>
              <a:t>‹#›</a:t>
            </a:fld>
            <a:endParaRPr lang="am-ET"/>
          </a:p>
        </p:txBody>
      </p:sp>
    </p:spTree>
    <p:extLst>
      <p:ext uri="{BB962C8B-B14F-4D97-AF65-F5344CB8AC3E}">
        <p14:creationId xmlns:p14="http://schemas.microsoft.com/office/powerpoint/2010/main" val="1855348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A3C37BE-C303-496D-B5CD-85F2937540FC}" type="slidenum">
              <a:rPr kumimoji="0" lang="en-US" sz="1200" b="0" i="0" u="none" strike="noStrike" kern="1200" cap="none" spc="0" normalizeH="0" baseline="0" noProof="0" smtClean="0">
                <a:ln>
                  <a:noFill/>
                </a:ln>
                <a:solidFill>
                  <a:srgbClr val="514843"/>
                </a:solidFill>
                <a:effectLst/>
                <a:uLnTx/>
                <a:uFillTx/>
                <a:latin typeface="Euphemia"/>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514843"/>
              </a:solidFill>
              <a:effectLst/>
              <a:uLnTx/>
              <a:uFillTx/>
              <a:latin typeface="Euphemia"/>
              <a:ea typeface="+mn-ea"/>
              <a:cs typeface="+mn-cs"/>
            </a:endParaRPr>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m-ET" dirty="0"/>
          </a:p>
        </p:txBody>
      </p:sp>
      <p:sp>
        <p:nvSpPr>
          <p:cNvPr id="4" name="Slide Number Placeholder 3"/>
          <p:cNvSpPr>
            <a:spLocks noGrp="1"/>
          </p:cNvSpPr>
          <p:nvPr>
            <p:ph type="sldNum" sz="quarter" idx="5"/>
          </p:nvPr>
        </p:nvSpPr>
        <p:spPr/>
        <p:txBody>
          <a:bodyPr/>
          <a:lstStyle/>
          <a:p>
            <a:fld id="{9C89D6B7-B3C8-47DB-9D62-87D9978F7E4C}" type="slidenum">
              <a:rPr lang="am-ET" smtClean="0"/>
              <a:t>9</a:t>
            </a:fld>
            <a:endParaRPr lang="am-ET"/>
          </a:p>
        </p:txBody>
      </p:sp>
    </p:spTree>
    <p:extLst>
      <p:ext uri="{BB962C8B-B14F-4D97-AF65-F5344CB8AC3E}">
        <p14:creationId xmlns:p14="http://schemas.microsoft.com/office/powerpoint/2010/main" val="997151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02B9795-92DC-40DC-A1CA-9A4B349D7824}" type="datetimeFigureOut">
              <a:rPr lang="en-US" smtClean="0"/>
              <a:pPr/>
              <a:t>10/20/2021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3404616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am-ET"/>
          </a:p>
        </p:txBody>
      </p:sp>
      <p:sp>
        <p:nvSpPr>
          <p:cNvPr id="6" name="Slide Number Placeholder 5"/>
          <p:cNvSpPr>
            <a:spLocks noGrp="1"/>
          </p:cNvSpPr>
          <p:nvPr>
            <p:ph type="sldNum" sz="quarter" idx="12"/>
          </p:nvPr>
        </p:nvSpPr>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3057740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am-ET"/>
          </a:p>
        </p:txBody>
      </p:sp>
      <p:sp>
        <p:nvSpPr>
          <p:cNvPr id="6" name="Slide Number Placeholder 5"/>
          <p:cNvSpPr>
            <a:spLocks noGrp="1"/>
          </p:cNvSpPr>
          <p:nvPr>
            <p:ph type="sldNum" sz="quarter" idx="12"/>
          </p:nvPr>
        </p:nvSpPr>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1193577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Tree>
    <p:extLst>
      <p:ext uri="{BB962C8B-B14F-4D97-AF65-F5344CB8AC3E}">
        <p14:creationId xmlns:p14="http://schemas.microsoft.com/office/powerpoint/2010/main" val="319382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CDD6B-EC2F-4242-BB01-3ADB2EA056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06E81A-1139-4F60-ADAD-CDBFA2DA7B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1CA7DA-A3ED-424E-96DB-EAC43B3A9C8C}"/>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5" name="Footer Placeholder 4">
            <a:extLst>
              <a:ext uri="{FF2B5EF4-FFF2-40B4-BE49-F238E27FC236}">
                <a16:creationId xmlns:a16="http://schemas.microsoft.com/office/drawing/2014/main" id="{A5620E7B-DE6B-4599-AB9A-D6E6D1C52A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98F17-D1A4-4B40-8467-04543C7AB05F}"/>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434256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35B90-86EC-492C-8440-5BE029FCA3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E4B971-FFBC-444C-9574-9D3B54B7248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E66CA0-A872-4564-80CA-5FEC4ECF6193}"/>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5" name="Footer Placeholder 4">
            <a:extLst>
              <a:ext uri="{FF2B5EF4-FFF2-40B4-BE49-F238E27FC236}">
                <a16:creationId xmlns:a16="http://schemas.microsoft.com/office/drawing/2014/main" id="{F64A1036-6CDC-445C-A420-C8F19AA31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5A98F-1722-408F-9EAF-DD105A6786D4}"/>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3047572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9E4D1-759E-4B80-9D6F-7700A8CDDC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BD5114-CD19-406E-8705-96803BC300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5A8F7AF-E616-4F57-A855-C02E4119B051}"/>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5" name="Footer Placeholder 4">
            <a:extLst>
              <a:ext uri="{FF2B5EF4-FFF2-40B4-BE49-F238E27FC236}">
                <a16:creationId xmlns:a16="http://schemas.microsoft.com/office/drawing/2014/main" id="{687F85F8-5B2C-49AB-ACE3-206BEDDEC4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9AD0B-2401-4303-B6E3-E10A44089B1F}"/>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2115349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44CDF-BB67-47FC-BF1B-DB02A6749C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9A57AE-432B-4C7F-AFD5-02DA1AB1AC2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859AFA-4DCC-4AAB-A636-A768FCC636C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72A2CC-F2EE-4979-8BBC-A34D0009144A}"/>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6" name="Footer Placeholder 5">
            <a:extLst>
              <a:ext uri="{FF2B5EF4-FFF2-40B4-BE49-F238E27FC236}">
                <a16:creationId xmlns:a16="http://schemas.microsoft.com/office/drawing/2014/main" id="{B714CF7A-3807-4981-82FE-9DFBEED4C1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3DDECA-5A1A-4973-9442-C48285448131}"/>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787529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A80D-F0D5-4D0E-A595-37B132CF96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C3DE0-C588-424F-99AD-81C63CBF6A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EA99559-C376-4106-B5B8-DE2548E8B77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C5DA3-BFFC-4144-9DE2-F9BD5D5548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B6C142-9FBA-441E-A2EE-8A26CD28D1E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13BFF5-7AB9-4517-84AF-11B4195E5D87}"/>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8" name="Footer Placeholder 7">
            <a:extLst>
              <a:ext uri="{FF2B5EF4-FFF2-40B4-BE49-F238E27FC236}">
                <a16:creationId xmlns:a16="http://schemas.microsoft.com/office/drawing/2014/main" id="{64D63660-8C4C-44F0-BB2E-A2E06C0208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585D26-D27D-4780-B4D8-652336F541D3}"/>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3471180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7FB5D-6D01-46C3-90E2-6EF7C7DD98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ABEC61-F94D-46EA-93C3-3D29473CCA2D}"/>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4" name="Footer Placeholder 3">
            <a:extLst>
              <a:ext uri="{FF2B5EF4-FFF2-40B4-BE49-F238E27FC236}">
                <a16:creationId xmlns:a16="http://schemas.microsoft.com/office/drawing/2014/main" id="{4538D31F-B3A3-44A7-BE2E-54CED00163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7FC639-D8CC-4126-AE01-D7ECE4FE3A56}"/>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8852289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D11337-DCED-48AE-9781-145604B22134}"/>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3" name="Footer Placeholder 2">
            <a:extLst>
              <a:ext uri="{FF2B5EF4-FFF2-40B4-BE49-F238E27FC236}">
                <a16:creationId xmlns:a16="http://schemas.microsoft.com/office/drawing/2014/main" id="{B890E84E-2E44-4497-B8AA-769AD7E936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A3588F-8746-4FE0-AB58-50B514C86D3E}"/>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1493532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2B9795-92DC-40DC-A1CA-9A4B349D7824}"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am-ET"/>
          </a:p>
        </p:txBody>
      </p:sp>
      <p:sp>
        <p:nvSpPr>
          <p:cNvPr id="9" name="Slide Number Placeholder 8"/>
          <p:cNvSpPr>
            <a:spLocks noGrp="1"/>
          </p:cNvSpPr>
          <p:nvPr>
            <p:ph type="sldNum" sz="quarter" idx="12"/>
          </p:nvPr>
        </p:nvSpPr>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3631963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7E9AD-7C5B-43BF-BC81-663C3B7F41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CB248D-04F1-4ACE-8F99-0844D0618C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034B85-1772-4F38-A7E7-EB8B511E60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A84CC1-4267-4CC4-88D6-3A28AFF5E728}"/>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6" name="Footer Placeholder 5">
            <a:extLst>
              <a:ext uri="{FF2B5EF4-FFF2-40B4-BE49-F238E27FC236}">
                <a16:creationId xmlns:a16="http://schemas.microsoft.com/office/drawing/2014/main" id="{9E7253FA-41D5-46A5-8FA6-3BB510DA9C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5524AA-7B5D-4D45-A1D6-B2C17247F472}"/>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2115629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91104-3193-4DE3-9579-D9AA8F0EF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F3E60D-5591-47FB-8383-3CF2A6D2F8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693396-1B46-429A-A1C7-6319CC46E7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3BB73A-2A95-4544-9F11-6D8DF3A138CD}"/>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6" name="Footer Placeholder 5">
            <a:extLst>
              <a:ext uri="{FF2B5EF4-FFF2-40B4-BE49-F238E27FC236}">
                <a16:creationId xmlns:a16="http://schemas.microsoft.com/office/drawing/2014/main" id="{44582299-81B8-4894-B8B7-C1A0EF0D8F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0117A-21AA-4F59-A2B7-7BC19EB7D364}"/>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40264262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54F3F-7F8C-4B62-83A5-552DFB1903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BB7699-2B3A-4817-9AC3-43FD9282F9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93F1A9-6856-45E2-8C6C-5C78A873D91A}"/>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5" name="Footer Placeholder 4">
            <a:extLst>
              <a:ext uri="{FF2B5EF4-FFF2-40B4-BE49-F238E27FC236}">
                <a16:creationId xmlns:a16="http://schemas.microsoft.com/office/drawing/2014/main" id="{7E6807F9-D2C6-4EE6-AE90-327FC32534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6B0549-8F58-4348-9920-652E9FEDC9A9}"/>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7752848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41ECD2-AC72-4B39-B658-44039FF9BC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FCE250-D2E2-4148-B0C4-5EEC101D4BA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CE6582-DD76-46CC-A4B7-7889DF306095}"/>
              </a:ext>
            </a:extLst>
          </p:cNvPr>
          <p:cNvSpPr>
            <a:spLocks noGrp="1"/>
          </p:cNvSpPr>
          <p:nvPr>
            <p:ph type="dt" sz="half" idx="10"/>
          </p:nvPr>
        </p:nvSpPr>
        <p:spPr/>
        <p:txBody>
          <a:bodyPr/>
          <a:lstStyle/>
          <a:p>
            <a:fld id="{E574BDDD-E77C-4F65-80AE-A2B49D0566BE}" type="datetimeFigureOut">
              <a:rPr lang="en-US" smtClean="0"/>
              <a:t>10/20/2021</a:t>
            </a:fld>
            <a:endParaRPr lang="en-US"/>
          </a:p>
        </p:txBody>
      </p:sp>
      <p:sp>
        <p:nvSpPr>
          <p:cNvPr id="5" name="Footer Placeholder 4">
            <a:extLst>
              <a:ext uri="{FF2B5EF4-FFF2-40B4-BE49-F238E27FC236}">
                <a16:creationId xmlns:a16="http://schemas.microsoft.com/office/drawing/2014/main" id="{E0469BB8-5380-45F6-85BD-37209F96D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11002E-17D0-4016-AA60-4DBD5B8BF72F}"/>
              </a:ext>
            </a:extLst>
          </p:cNvPr>
          <p:cNvSpPr>
            <a:spLocks noGrp="1"/>
          </p:cNvSpPr>
          <p:nvPr>
            <p:ph type="sldNum" sz="quarter" idx="12"/>
          </p:nvPr>
        </p:nvSpPr>
        <p:spPr/>
        <p:txBody>
          <a:bodyPr/>
          <a:lstStyle/>
          <a:p>
            <a:fld id="{6C689097-B4E2-4F9F-9CBE-5C04691F4EBF}" type="slidenum">
              <a:rPr lang="en-US" smtClean="0"/>
              <a:t>‹#›</a:t>
            </a:fld>
            <a:endParaRPr lang="en-US"/>
          </a:p>
        </p:txBody>
      </p:sp>
    </p:spTree>
    <p:extLst>
      <p:ext uri="{BB962C8B-B14F-4D97-AF65-F5344CB8AC3E}">
        <p14:creationId xmlns:p14="http://schemas.microsoft.com/office/powerpoint/2010/main" val="217524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02B9795-92DC-40DC-A1CA-9A4B349D7824}" type="datetimeFigureOut">
              <a:rPr lang="en-US" smtClean="0"/>
              <a:t>10/20/2021</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am-ET"/>
          </a:p>
        </p:txBody>
      </p:sp>
      <p:sp>
        <p:nvSpPr>
          <p:cNvPr id="6" name="Slide Number Placeholder 5"/>
          <p:cNvSpPr>
            <a:spLocks noGrp="1"/>
          </p:cNvSpPr>
          <p:nvPr>
            <p:ph type="sldNum" sz="quarter" idx="12"/>
          </p:nvPr>
        </p:nvSpPr>
        <p:spPr>
          <a:xfrm>
            <a:off x="8604504" y="5211060"/>
            <a:ext cx="2112264" cy="228600"/>
          </a:xfrm>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192491128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2B9795-92DC-40DC-A1CA-9A4B349D7824}"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am-ET"/>
          </a:p>
        </p:txBody>
      </p:sp>
      <p:sp>
        <p:nvSpPr>
          <p:cNvPr id="7" name="Slide Number Placeholder 6"/>
          <p:cNvSpPr>
            <a:spLocks noGrp="1"/>
          </p:cNvSpPr>
          <p:nvPr>
            <p:ph type="sldNum" sz="quarter" idx="12"/>
          </p:nvPr>
        </p:nvSpPr>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2605768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2B9795-92DC-40DC-A1CA-9A4B349D7824}"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am-ET"/>
          </a:p>
        </p:txBody>
      </p:sp>
      <p:sp>
        <p:nvSpPr>
          <p:cNvPr id="9" name="Slide Number Placeholder 8"/>
          <p:cNvSpPr>
            <a:spLocks noGrp="1"/>
          </p:cNvSpPr>
          <p:nvPr>
            <p:ph type="sldNum" sz="quarter" idx="12"/>
          </p:nvPr>
        </p:nvSpPr>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418583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2B9795-92DC-40DC-A1CA-9A4B349D7824}"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am-ET"/>
          </a:p>
        </p:txBody>
      </p:sp>
      <p:sp>
        <p:nvSpPr>
          <p:cNvPr id="5" name="Slide Number Placeholder 4"/>
          <p:cNvSpPr>
            <a:spLocks noGrp="1"/>
          </p:cNvSpPr>
          <p:nvPr>
            <p:ph type="sldNum" sz="quarter" idx="12"/>
          </p:nvPr>
        </p:nvSpPr>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2446738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smtClean="0"/>
              <a:t>10/20/2021</a:t>
            </a:fld>
            <a:endParaRPr lang="en-US"/>
          </a:p>
        </p:txBody>
      </p:sp>
      <p:sp>
        <p:nvSpPr>
          <p:cNvPr id="3" name="Footer Placeholder 2"/>
          <p:cNvSpPr>
            <a:spLocks noGrp="1"/>
          </p:cNvSpPr>
          <p:nvPr>
            <p:ph type="ftr" sz="quarter" idx="11"/>
          </p:nvPr>
        </p:nvSpPr>
        <p:spPr/>
        <p:txBody>
          <a:bodyPr/>
          <a:lstStyle/>
          <a:p>
            <a:endParaRPr lang="am-ET"/>
          </a:p>
        </p:txBody>
      </p:sp>
      <p:sp>
        <p:nvSpPr>
          <p:cNvPr id="4" name="Slide Number Placeholder 3"/>
          <p:cNvSpPr>
            <a:spLocks noGrp="1"/>
          </p:cNvSpPr>
          <p:nvPr>
            <p:ph type="sldNum" sz="quarter" idx="12"/>
          </p:nvPr>
        </p:nvSpPr>
        <p:spPr/>
        <p:txBody>
          <a:bodyPr/>
          <a:lstStyle/>
          <a:p>
            <a:fld id="{0FF54DE5-C571-48E8-A5BC-B369434E2F44}" type="slidenum">
              <a:rPr lang="am-ET" smtClean="0"/>
              <a:t>‹#›</a:t>
            </a:fld>
            <a:endParaRPr lang="am-ET"/>
          </a:p>
        </p:txBody>
      </p:sp>
    </p:spTree>
    <p:extLst>
      <p:ext uri="{BB962C8B-B14F-4D97-AF65-F5344CB8AC3E}">
        <p14:creationId xmlns:p14="http://schemas.microsoft.com/office/powerpoint/2010/main" val="2107930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02B9795-92DC-40DC-A1CA-9A4B349D7824}" type="datetimeFigureOut">
              <a:rPr lang="en-US" smtClean="0"/>
              <a:t>10/20/2021</a:t>
            </a:fld>
            <a:endParaRPr lang="en-US"/>
          </a:p>
        </p:txBody>
      </p:sp>
      <p:sp>
        <p:nvSpPr>
          <p:cNvPr id="9" name="Footer Placeholder 8"/>
          <p:cNvSpPr>
            <a:spLocks noGrp="1"/>
          </p:cNvSpPr>
          <p:nvPr>
            <p:ph type="ftr" sz="quarter" idx="11"/>
          </p:nvPr>
        </p:nvSpPr>
        <p:spPr/>
        <p:txBody>
          <a:bodyPr/>
          <a:lstStyle>
            <a:lvl1pPr algn="r">
              <a:defRPr/>
            </a:lvl1pPr>
          </a:lstStyle>
          <a:p>
            <a:endParaRPr lang="am-ET"/>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FF54DE5-C571-48E8-A5BC-B369434E2F44}" type="slidenum">
              <a:rPr lang="am-ET" smtClean="0"/>
              <a:t>‹#›</a:t>
            </a:fld>
            <a:endParaRPr lang="am-ET"/>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39034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02B9795-92DC-40DC-A1CA-9A4B349D7824}" type="datetimeFigureOut">
              <a:rPr lang="en-US" smtClean="0"/>
              <a:t>10/20/2021</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am-ET"/>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FF54DE5-C571-48E8-A5BC-B369434E2F44}" type="slidenum">
              <a:rPr lang="am-ET" smtClean="0"/>
              <a:t>‹#›</a:t>
            </a:fld>
            <a:endParaRPr lang="am-ET"/>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8661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2B9795-92DC-40DC-A1CA-9A4B349D7824}" type="datetimeFigureOut">
              <a:rPr lang="en-US" smtClean="0"/>
              <a:pPr/>
              <a:t>10/20/2021</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58040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317E4F-9347-44CD-9477-1AF2334B84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BCF40D-687B-4129-846D-C33C3CF7D4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95B308-7023-40D0-A9D7-0A50FDE281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4BDDD-E77C-4F65-80AE-A2B49D0566BE}" type="datetimeFigureOut">
              <a:rPr lang="en-US" smtClean="0"/>
              <a:t>10/20/2021</a:t>
            </a:fld>
            <a:endParaRPr lang="en-US"/>
          </a:p>
        </p:txBody>
      </p:sp>
      <p:sp>
        <p:nvSpPr>
          <p:cNvPr id="5" name="Footer Placeholder 4">
            <a:extLst>
              <a:ext uri="{FF2B5EF4-FFF2-40B4-BE49-F238E27FC236}">
                <a16:creationId xmlns:a16="http://schemas.microsoft.com/office/drawing/2014/main" id="{C5B94102-7A5A-4E11-ABC2-D0BBAAF8E0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30775C-EC89-455E-B408-FFCE8D86F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89097-B4E2-4F9F-9CBE-5C04691F4EBF}" type="slidenum">
              <a:rPr lang="en-US" smtClean="0"/>
              <a:t>‹#›</a:t>
            </a:fld>
            <a:endParaRPr lang="en-US"/>
          </a:p>
        </p:txBody>
      </p:sp>
    </p:spTree>
    <p:extLst>
      <p:ext uri="{BB962C8B-B14F-4D97-AF65-F5344CB8AC3E}">
        <p14:creationId xmlns:p14="http://schemas.microsoft.com/office/powerpoint/2010/main" val="198335203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blewholesale.com/support/technical_articles/confusing_cable_terms.php" TargetMode="Externa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61877CC4-D40F-4AA7-9918-B650DE6D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3">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8" name="Rectangle 47">
            <a:extLst>
              <a:ext uri="{FF2B5EF4-FFF2-40B4-BE49-F238E27FC236}">
                <a16:creationId xmlns:a16="http://schemas.microsoft.com/office/drawing/2014/main" id="{27AA3049-D42F-46F6-856C-F9B8925E64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50" name="Rectangle 49">
            <a:extLst>
              <a:ext uri="{FF2B5EF4-FFF2-40B4-BE49-F238E27FC236}">
                <a16:creationId xmlns:a16="http://schemas.microsoft.com/office/drawing/2014/main" id="{FEC7C2A9-C77C-442E-800B-313E0D3F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52" name="Rectangle 51">
            <a:extLst>
              <a:ext uri="{FF2B5EF4-FFF2-40B4-BE49-F238E27FC236}">
                <a16:creationId xmlns:a16="http://schemas.microsoft.com/office/drawing/2014/main" id="{007B62E5-5E62-4CB8-AFD5-1B59D2B62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4" name="Group 53">
            <a:extLst>
              <a:ext uri="{FF2B5EF4-FFF2-40B4-BE49-F238E27FC236}">
                <a16:creationId xmlns:a16="http://schemas.microsoft.com/office/drawing/2014/main" id="{99BCEFE9-2CB0-4D92-9EAF-2AD0F6B8F5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28372" y="1267730"/>
            <a:ext cx="1567331" cy="645295"/>
            <a:chOff x="5318306" y="1386268"/>
            <a:chExt cx="1567331" cy="645295"/>
          </a:xfrm>
        </p:grpSpPr>
        <p:cxnSp>
          <p:nvCxnSpPr>
            <p:cNvPr id="55" name="Straight Connector 54">
              <a:extLst>
                <a:ext uri="{FF2B5EF4-FFF2-40B4-BE49-F238E27FC236}">
                  <a16:creationId xmlns:a16="http://schemas.microsoft.com/office/drawing/2014/main" id="{F147C330-3181-415C-816F-4382214102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F6163FB-E4BC-4359-ABB1-1FAA985798E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89531CE-7400-41BD-B67A-AAE15984D6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59" name="Rectangle 58">
            <a:extLst>
              <a:ext uri="{FF2B5EF4-FFF2-40B4-BE49-F238E27FC236}">
                <a16:creationId xmlns:a16="http://schemas.microsoft.com/office/drawing/2014/main" id="{BB4D2D9A-75D3-4CEA-89BA-9CAE0AE7C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10" name="Picture Placeholder 9" descr="A screenshot of a computer&#10;&#10;Description automatically generated with low confidence">
            <a:extLst>
              <a:ext uri="{FF2B5EF4-FFF2-40B4-BE49-F238E27FC236}">
                <a16:creationId xmlns:a16="http://schemas.microsoft.com/office/drawing/2014/main" id="{A38EE1A9-04ED-405B-BF01-65F12F9217B0}"/>
              </a:ext>
            </a:extLst>
          </p:cNvPr>
          <p:cNvPicPr>
            <a:picLocks noGrp="1" noChangeAspect="1"/>
          </p:cNvPicPr>
          <p:nvPr>
            <p:ph type="pic" sz="quarter" idx="13"/>
          </p:nvPr>
        </p:nvPicPr>
        <p:blipFill rotWithShape="1">
          <a:blip r:embed="rId4">
            <a:extLst>
              <a:ext uri="{28A0092B-C50C-407E-A947-70E740481C1C}">
                <a14:useLocalDpi xmlns:a14="http://schemas.microsoft.com/office/drawing/2010/main" val="0"/>
              </a:ext>
            </a:extLst>
          </a:blip>
          <a:srcRect l="15326" r="-1" b="-1"/>
          <a:stretch/>
        </p:blipFill>
        <p:spPr>
          <a:xfrm>
            <a:off x="7024208" y="3421705"/>
            <a:ext cx="4587647" cy="2796833"/>
          </a:xfrm>
          <a:prstGeom prst="rect">
            <a:avLst/>
          </a:prstGeom>
        </p:spPr>
      </p:pic>
      <p:sp>
        <p:nvSpPr>
          <p:cNvPr id="61" name="Rectangle 60">
            <a:extLst>
              <a:ext uri="{FF2B5EF4-FFF2-40B4-BE49-F238E27FC236}">
                <a16:creationId xmlns:a16="http://schemas.microsoft.com/office/drawing/2014/main" id="{DE4EBB38-B143-4CA0-8578-8D365EF2B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noFill/>
          <a:ln w="6350" cap="sq" cmpd="sng" algn="ctr">
            <a:solidFill>
              <a:schemeClr val="tx1">
                <a:lumMod val="75000"/>
                <a:lumOff val="25000"/>
              </a:schemeClr>
            </a:solidFill>
            <a:prstDash val="solid"/>
            <a:miter lim="800000"/>
          </a:ln>
          <a:effectLst/>
        </p:spPr>
      </p:sp>
      <p:sp>
        <p:nvSpPr>
          <p:cNvPr id="6" name="Title 5"/>
          <p:cNvSpPr>
            <a:spLocks noGrp="1"/>
          </p:cNvSpPr>
          <p:nvPr>
            <p:ph type="ctrTitle"/>
          </p:nvPr>
        </p:nvSpPr>
        <p:spPr>
          <a:xfrm>
            <a:off x="1136849" y="1348844"/>
            <a:ext cx="5716338" cy="3042706"/>
          </a:xfrm>
        </p:spPr>
        <p:txBody>
          <a:bodyPr vert="horz" lIns="91440" tIns="45720" rIns="91440" bIns="45720" rtlCol="0" anchor="ctr">
            <a:normAutofit/>
          </a:bodyPr>
          <a:lstStyle/>
          <a:p>
            <a:pPr algn="ctr">
              <a:lnSpc>
                <a:spcPct val="83000"/>
              </a:lnSpc>
            </a:pPr>
            <a:r>
              <a:rPr lang="en-US" sz="4200" spc="-100"/>
              <a:t>NETW310</a:t>
            </a:r>
            <a:br>
              <a:rPr lang="en-US" sz="4200" spc="-100"/>
            </a:br>
            <a:r>
              <a:rPr lang="en-US" sz="4200" spc="-100"/>
              <a:t>Wired, Optical and Wireless Communication with Lab </a:t>
            </a:r>
          </a:p>
        </p:txBody>
      </p:sp>
      <p:sp>
        <p:nvSpPr>
          <p:cNvPr id="7" name="Subtitle 6"/>
          <p:cNvSpPr>
            <a:spLocks noGrp="1"/>
          </p:cNvSpPr>
          <p:nvPr>
            <p:ph type="subTitle" idx="1"/>
          </p:nvPr>
        </p:nvSpPr>
        <p:spPr>
          <a:xfrm>
            <a:off x="1317386" y="4682062"/>
            <a:ext cx="5355264" cy="950253"/>
          </a:xfrm>
        </p:spPr>
        <p:txBody>
          <a:bodyPr vert="horz" lIns="91440" tIns="45720" rIns="91440" bIns="45720" rtlCol="0">
            <a:normAutofit/>
          </a:bodyPr>
          <a:lstStyle/>
          <a:p>
            <a:pPr algn="ctr">
              <a:spcAft>
                <a:spcPts val="600"/>
              </a:spcAft>
            </a:pPr>
            <a:r>
              <a:rPr lang="en-US" sz="1600" spc="80" dirty="0"/>
              <a:t>By; Temesgen Kune    Oct,2021</a:t>
            </a:r>
          </a:p>
        </p:txBody>
      </p:sp>
      <p:sp>
        <p:nvSpPr>
          <p:cNvPr id="63" name="Rectangle 62">
            <a:extLst>
              <a:ext uri="{FF2B5EF4-FFF2-40B4-BE49-F238E27FC236}">
                <a16:creationId xmlns:a16="http://schemas.microsoft.com/office/drawing/2014/main" id="{B5E93901-A9BB-41F0-867B-5E60564187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4898" y="446824"/>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5" name="Straight Connector 64">
            <a:extLst>
              <a:ext uri="{FF2B5EF4-FFF2-40B4-BE49-F238E27FC236}">
                <a16:creationId xmlns:a16="http://schemas.microsoft.com/office/drawing/2014/main" id="{A875BCCB-8D59-4F4A-9DFF-452377331A4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49198" y="446823"/>
            <a:ext cx="0" cy="64008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12670F45-B550-467C-95B2-55941AB840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0838" y="446823"/>
            <a:ext cx="0" cy="64008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7A914574-F3F9-4FAE-8D10-C61967DD39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49198" y="1092118"/>
            <a:ext cx="1691640" cy="0"/>
          </a:xfrm>
          <a:prstGeom prst="line">
            <a:avLst/>
          </a:prstGeom>
          <a:solidFill>
            <a:schemeClr val="tx1">
              <a:lumMod val="85000"/>
              <a:lumOff val="15000"/>
            </a:schemeClr>
          </a:solidFill>
          <a:ln>
            <a:solidFill>
              <a:schemeClr val="tx1">
                <a:lumMod val="75000"/>
                <a:lumOff val="25000"/>
              </a:schemeClr>
            </a:solidFill>
            <a:miter lim="800000"/>
          </a:ln>
        </p:spPr>
        <p:style>
          <a:lnRef idx="1">
            <a:schemeClr val="accent1"/>
          </a:lnRef>
          <a:fillRef idx="0">
            <a:schemeClr val="accent1"/>
          </a:fillRef>
          <a:effectRef idx="0">
            <a:schemeClr val="accent1"/>
          </a:effectRef>
          <a:fontRef idx="minor">
            <a:schemeClr val="tx1"/>
          </a:fontRef>
        </p:style>
      </p:cxnSp>
      <p:pic>
        <p:nvPicPr>
          <p:cNvPr id="3" name="Picture 2" descr="Diagram, schematic&#10;&#10;Description automatically generated">
            <a:extLst>
              <a:ext uri="{FF2B5EF4-FFF2-40B4-BE49-F238E27FC236}">
                <a16:creationId xmlns:a16="http://schemas.microsoft.com/office/drawing/2014/main" id="{D54DC0A0-BAB0-4A9E-9F07-AB9507535D7F}"/>
              </a:ext>
            </a:extLst>
          </p:cNvPr>
          <p:cNvPicPr>
            <a:picLocks noChangeAspect="1"/>
          </p:cNvPicPr>
          <p:nvPr/>
        </p:nvPicPr>
        <p:blipFill rotWithShape="1">
          <a:blip r:embed="rId5">
            <a:extLst>
              <a:ext uri="{28A0092B-C50C-407E-A947-70E740481C1C}">
                <a14:useLocalDpi xmlns:a14="http://schemas.microsoft.com/office/drawing/2010/main" val="0"/>
              </a:ext>
            </a:extLst>
          </a:blip>
          <a:srcRect r="7" b="12765"/>
          <a:stretch/>
        </p:blipFill>
        <p:spPr>
          <a:xfrm>
            <a:off x="6820053" y="621793"/>
            <a:ext cx="4747049" cy="2830534"/>
          </a:xfrm>
          <a:prstGeom prst="rect">
            <a:avLst/>
          </a:prstGeo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1913207" y="556373"/>
            <a:ext cx="7201293" cy="685800"/>
          </a:xfrm>
          <a:prstGeom prst="rect">
            <a:avLst/>
          </a:prstGeom>
        </p:spPr>
        <p:txBody>
          <a:bodyPr lIns="91440" tIns="45720" rIns="91440" bIns="4572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latin typeface="Calibri"/>
                <a:ea typeface="Calibri" panose="020F0502020204030204" pitchFamily="34" charset="0"/>
                <a:cs typeface="Times New Roman"/>
              </a:rPr>
              <a:t>This screenshot should show the power spectral densities of four-line codes: NRZ-Polar, NRZ-Unipolar, NRZ-Bipolar, and Manchester-Polar. </a:t>
            </a:r>
            <a:endParaRPr lang="en-US" sz="1600" dirty="0">
              <a:latin typeface="Calibri"/>
              <a:ea typeface="Calibri" panose="020F0502020204030204" pitchFamily="34" charset="0"/>
              <a:cs typeface="Times New Roman" panose="02020603050405020304" pitchFamily="18" charset="0"/>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1905000" y="16040"/>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dk1"/>
                </a:solidFill>
              </a:rPr>
              <a:t>Line Codes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F4CC2A37-9FA8-42F2-B902-A045428BD151}"/>
              </a:ext>
            </a:extLst>
          </p:cNvPr>
          <p:cNvSpPr txBox="1"/>
          <p:nvPr/>
        </p:nvSpPr>
        <p:spPr>
          <a:xfrm>
            <a:off x="2323708" y="1981201"/>
            <a:ext cx="3772293" cy="3693319"/>
          </a:xfrm>
          <a:prstGeom prst="rect">
            <a:avLst/>
          </a:prstGeom>
          <a:noFill/>
        </p:spPr>
        <p:txBody>
          <a:bodyPr wrap="square" lIns="91440" tIns="45720" rIns="91440" bIns="45720" rtlCol="0" anchor="t">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1" name="TextBox 10">
            <a:extLst>
              <a:ext uri="{FF2B5EF4-FFF2-40B4-BE49-F238E27FC236}">
                <a16:creationId xmlns:a16="http://schemas.microsoft.com/office/drawing/2014/main" id="{412271C5-1C64-41E8-A0B6-122B9FAA7D36}"/>
              </a:ext>
            </a:extLst>
          </p:cNvPr>
          <p:cNvSpPr txBox="1"/>
          <p:nvPr/>
        </p:nvSpPr>
        <p:spPr>
          <a:xfrm>
            <a:off x="1676400" y="5177008"/>
            <a:ext cx="8839200" cy="1415772"/>
          </a:xfrm>
          <a:prstGeom prst="rect">
            <a:avLst/>
          </a:prstGeom>
          <a:noFill/>
        </p:spPr>
        <p:txBody>
          <a:bodyPr wrap="square" rtlCol="0">
            <a:spAutoFit/>
          </a:bodyPr>
          <a:lstStyle/>
          <a:p>
            <a:r>
              <a:rPr lang="en-US" sz="1600" dirty="0">
                <a:ea typeface="Calibri" panose="020F0502020204030204" pitchFamily="34" charset="0"/>
              </a:rPr>
              <a:t>Compare the NBR-Polar and Manchester polar codes in the diagram. </a:t>
            </a:r>
          </a:p>
          <a:p>
            <a:r>
              <a:rPr lang="en-US" sz="1600" dirty="0">
                <a:ea typeface="Calibri" panose="020F0502020204030204" pitchFamily="34" charset="0"/>
              </a:rPr>
              <a:t>Which one requires more bandwidth?</a:t>
            </a:r>
            <a:r>
              <a:rPr lang="en-US" sz="1600" b="1" dirty="0">
                <a:ea typeface="Calibri" panose="020F0502020204030204" pitchFamily="34" charset="0"/>
              </a:rPr>
              <a:t> </a:t>
            </a:r>
          </a:p>
          <a:p>
            <a:r>
              <a:rPr lang="en-US" b="1" dirty="0"/>
              <a:t>Answer: </a:t>
            </a:r>
            <a:r>
              <a:rPr lang="en-US" dirty="0">
                <a:latin typeface="Calibri" panose="020F0502020204030204" pitchFamily="34" charset="0"/>
                <a:ea typeface="Calibri" panose="020F0502020204030204" pitchFamily="34" charset="0"/>
              </a:rPr>
              <a:t>Unipolar NRZ </a:t>
            </a:r>
            <a:r>
              <a:rPr lang="en-US" sz="1600" dirty="0">
                <a:ea typeface="Calibri" panose="020F0502020204030204" pitchFamily="34" charset="0"/>
              </a:rPr>
              <a:t>requires more bandwidth whereas Manchester polar codes have highest Bandwidth. </a:t>
            </a:r>
            <a:r>
              <a:rPr lang="en-US" sz="1600" dirty="0">
                <a:latin typeface="Calibri" panose="020F0502020204030204" pitchFamily="34" charset="0"/>
                <a:ea typeface="Calibri" panose="020F0502020204030204" pitchFamily="34" charset="0"/>
              </a:rPr>
              <a:t>Unipolar NRZ </a:t>
            </a:r>
            <a:r>
              <a:rPr lang="en-US" dirty="0">
                <a:solidFill>
                  <a:srgbClr val="000000"/>
                </a:solidFill>
                <a:latin typeface="Calibri" panose="020F0502020204030204" pitchFamily="34" charset="0"/>
                <a:ea typeface="Calibri" panose="020F0502020204030204" pitchFamily="34" charset="0"/>
              </a:rPr>
              <a:t>has a Direct Current (DC) component whereas the </a:t>
            </a:r>
            <a:r>
              <a:rPr lang="en-US" dirty="0">
                <a:ea typeface="Calibri" panose="020F0502020204030204" pitchFamily="34" charset="0"/>
              </a:rPr>
              <a:t>Manchester polar codes </a:t>
            </a:r>
            <a:r>
              <a:rPr lang="en-US" dirty="0">
                <a:solidFill>
                  <a:srgbClr val="000000"/>
                </a:solidFill>
                <a:latin typeface="Calibri" panose="020F0502020204030204" pitchFamily="34" charset="0"/>
                <a:ea typeface="Calibri" panose="020F0502020204030204" pitchFamily="34" charset="0"/>
              </a:rPr>
              <a:t>has no energy at DC. </a:t>
            </a:r>
            <a:endParaRPr lang="en-US" dirty="0"/>
          </a:p>
        </p:txBody>
      </p:sp>
      <p:pic>
        <p:nvPicPr>
          <p:cNvPr id="3" name="Picture 2" descr="Graphical user interface&#10;&#10;Description automatically generated">
            <a:extLst>
              <a:ext uri="{FF2B5EF4-FFF2-40B4-BE49-F238E27FC236}">
                <a16:creationId xmlns:a16="http://schemas.microsoft.com/office/drawing/2014/main" id="{FF2224FB-CFD7-4B89-B2A1-291B0A9B3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1483" y="1183482"/>
            <a:ext cx="8104836" cy="3909121"/>
          </a:xfrm>
          <a:prstGeom prst="rect">
            <a:avLst/>
          </a:prstGeom>
        </p:spPr>
      </p:pic>
    </p:spTree>
    <p:extLst>
      <p:ext uri="{BB962C8B-B14F-4D97-AF65-F5344CB8AC3E}">
        <p14:creationId xmlns:p14="http://schemas.microsoft.com/office/powerpoint/2010/main" val="291337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0D70C8A-A50E-4B41-86A2-E2F855812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13" name="Rectangle 12">
            <a:extLst>
              <a:ext uri="{FF2B5EF4-FFF2-40B4-BE49-F238E27FC236}">
                <a16:creationId xmlns:a16="http://schemas.microsoft.com/office/drawing/2014/main" id="{44ED18C4-67E3-43CE-9EC7-3809C35EE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4">
            <a:extLst>
              <a:ext uri="{FF2B5EF4-FFF2-40B4-BE49-F238E27FC236}">
                <a16:creationId xmlns:a16="http://schemas.microsoft.com/office/drawing/2014/main" id="{FBE714BB-FFC1-4759-9828-5B89BFD78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ln w="6350" cap="flat" cmpd="sng" algn="ctr">
            <a:noFill/>
            <a:prstDash val="solid"/>
          </a:ln>
          <a:effectLst>
            <a:softEdge rad="0"/>
          </a:effectLst>
        </p:spPr>
      </p:sp>
      <p:sp>
        <p:nvSpPr>
          <p:cNvPr id="20" name="Rectangle 16">
            <a:extLst>
              <a:ext uri="{FF2B5EF4-FFF2-40B4-BE49-F238E27FC236}">
                <a16:creationId xmlns:a16="http://schemas.microsoft.com/office/drawing/2014/main" id="{8E0541FA-C333-41B0-AC8A-A3423BC48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accent1"/>
          </a:solidFill>
          <a:ln w="6350" cap="flat" cmpd="sng" algn="ctr">
            <a:noFill/>
            <a:prstDash val="solid"/>
          </a:ln>
          <a:effectLst>
            <a:softEdge rad="0"/>
          </a:effectLst>
        </p:spPr>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443886" y="2701758"/>
            <a:ext cx="3754169" cy="4638936"/>
          </a:xfrm>
        </p:spPr>
        <p:txBody>
          <a:bodyPr vert="horz" lIns="91440" tIns="45720" rIns="91440" bIns="45720" rtlCol="0" anchor="t">
            <a:normAutofit/>
          </a:bodyPr>
          <a:lstStyle/>
          <a:p>
            <a:pPr algn="ctr"/>
            <a:r>
              <a:rPr lang="en-US" sz="4000" dirty="0"/>
              <a:t>Questions</a:t>
            </a:r>
          </a:p>
        </p:txBody>
      </p:sp>
      <p:sp>
        <p:nvSpPr>
          <p:cNvPr id="21" name="Text Placeholder 6">
            <a:extLst>
              <a:ext uri="{FF2B5EF4-FFF2-40B4-BE49-F238E27FC236}">
                <a16:creationId xmlns:a16="http://schemas.microsoft.com/office/drawing/2014/main" id="{3C22B73B-8888-45A2-85B6-7AB09F8DE173}"/>
              </a:ext>
            </a:extLst>
          </p:cNvPr>
          <p:cNvSpPr txBox="1">
            <a:spLocks/>
          </p:cNvSpPr>
          <p:nvPr/>
        </p:nvSpPr>
        <p:spPr>
          <a:xfrm>
            <a:off x="5375415" y="1112108"/>
            <a:ext cx="5939709" cy="4638936"/>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indent="-182880">
              <a:buClr>
                <a:schemeClr val="tx1">
                  <a:lumMod val="85000"/>
                  <a:lumOff val="15000"/>
                </a:schemeClr>
              </a:buClr>
              <a:buFont typeface="Garamond" pitchFamily="18" charset="0"/>
              <a:buChar char="◦"/>
            </a:pPr>
            <a:r>
              <a:rPr lang="en-US" dirty="0"/>
              <a:t>1</a:t>
            </a:r>
            <a:r>
              <a:rPr lang="en-US" b="1" dirty="0"/>
              <a:t>. Why must the twisting in the individual wires be maintained in a UTP cable?</a:t>
            </a:r>
          </a:p>
          <a:p>
            <a:pPr indent="-182880">
              <a:buClr>
                <a:schemeClr val="tx1">
                  <a:lumMod val="85000"/>
                  <a:lumOff val="15000"/>
                </a:schemeClr>
              </a:buClr>
              <a:buFont typeface="Garamond" pitchFamily="18" charset="0"/>
              <a:buChar char="◦"/>
            </a:pPr>
            <a:r>
              <a:rPr lang="en-US" dirty="0"/>
              <a:t>Answer: 1. We twist cables because of physical endurance and 	     mechanical performances.</a:t>
            </a:r>
          </a:p>
          <a:p>
            <a:pPr marL="274320" lvl="1">
              <a:buClr>
                <a:schemeClr val="tx1">
                  <a:lumMod val="85000"/>
                  <a:lumOff val="15000"/>
                </a:schemeClr>
              </a:buClr>
            </a:pPr>
            <a:r>
              <a:rPr lang="en-US" dirty="0"/>
              <a:t>               2. Safe data transmission (crosstalk and electromagnetic 	   	     interference).</a:t>
            </a:r>
          </a:p>
          <a:p>
            <a:pPr marL="342900" indent="-182880">
              <a:buClr>
                <a:schemeClr val="tx1">
                  <a:lumMod val="85000"/>
                  <a:lumOff val="15000"/>
                </a:schemeClr>
              </a:buClr>
              <a:buFont typeface="Garamond" pitchFamily="18" charset="0"/>
              <a:buChar char="◦"/>
            </a:pPr>
            <a:endParaRPr lang="en-US" dirty="0"/>
          </a:p>
          <a:p>
            <a:pPr marL="342900" indent="-182880">
              <a:buClr>
                <a:schemeClr val="tx1">
                  <a:lumMod val="85000"/>
                  <a:lumOff val="15000"/>
                </a:schemeClr>
              </a:buClr>
              <a:buFont typeface="Garamond" pitchFamily="18" charset="0"/>
              <a:buChar char="◦"/>
            </a:pPr>
            <a:endParaRPr lang="en-US" dirty="0"/>
          </a:p>
          <a:p>
            <a:pPr indent="-182880">
              <a:buClr>
                <a:schemeClr val="tx1">
                  <a:lumMod val="85000"/>
                  <a:lumOff val="15000"/>
                </a:schemeClr>
              </a:buClr>
              <a:buFont typeface="Garamond" pitchFamily="18" charset="0"/>
              <a:buChar char="◦"/>
            </a:pPr>
            <a:r>
              <a:rPr lang="en-US" dirty="0"/>
              <a:t>2. </a:t>
            </a:r>
            <a:r>
              <a:rPr lang="en-US" b="1" dirty="0"/>
              <a:t>How many inches should UTP cable be separated from 110 volts electrical cable?</a:t>
            </a:r>
          </a:p>
          <a:p>
            <a:pPr indent="-182880">
              <a:buClr>
                <a:schemeClr val="tx1">
                  <a:lumMod val="85000"/>
                  <a:lumOff val="15000"/>
                </a:schemeClr>
              </a:buClr>
              <a:buFont typeface="Garamond" pitchFamily="18" charset="0"/>
              <a:buChar char="◦"/>
            </a:pPr>
            <a:r>
              <a:rPr lang="en-US" u="sng" dirty="0"/>
              <a:t>Answer: </a:t>
            </a:r>
            <a:r>
              <a:rPr lang="en-US" dirty="0"/>
              <a:t>UTP cables should be two or more inches away from 		electrical cable</a:t>
            </a:r>
          </a:p>
          <a:p>
            <a:pPr marL="342900" indent="-182880">
              <a:buClr>
                <a:schemeClr val="tx1">
                  <a:lumMod val="85000"/>
                  <a:lumOff val="15000"/>
                </a:schemeClr>
              </a:buClr>
              <a:buFont typeface="Garamond" pitchFamily="18" charset="0"/>
              <a:buChar char="◦"/>
            </a:pPr>
            <a:endParaRPr lang="en-US" dirty="0"/>
          </a:p>
          <a:p>
            <a:pPr marL="342900" indent="-182880">
              <a:buClr>
                <a:schemeClr val="tx1">
                  <a:lumMod val="85000"/>
                  <a:lumOff val="15000"/>
                </a:schemeClr>
              </a:buClr>
              <a:buFont typeface="Garamond" pitchFamily="18" charset="0"/>
              <a:buChar char="◦"/>
            </a:pPr>
            <a:endParaRPr lang="en-US" dirty="0"/>
          </a:p>
          <a:p>
            <a:pPr marL="342900" indent="-182880">
              <a:buClr>
                <a:schemeClr val="tx1">
                  <a:lumMod val="85000"/>
                  <a:lumOff val="15000"/>
                </a:schemeClr>
              </a:buClr>
              <a:buFont typeface="Garamond" pitchFamily="18" charset="0"/>
              <a:buChar char="◦"/>
            </a:pPr>
            <a:endParaRPr lang="en-US" b="1" dirty="0"/>
          </a:p>
          <a:p>
            <a:pPr indent="-182880">
              <a:buClr>
                <a:schemeClr val="tx1">
                  <a:lumMod val="85000"/>
                  <a:lumOff val="15000"/>
                </a:schemeClr>
              </a:buClr>
              <a:buFont typeface="Garamond" pitchFamily="18" charset="0"/>
              <a:buChar char="◦"/>
            </a:pPr>
            <a:r>
              <a:rPr lang="en-US" b="1" dirty="0"/>
              <a:t>3. Horizontal cabling connects what areas to each other</a:t>
            </a:r>
            <a:r>
              <a:rPr lang="en-US" dirty="0"/>
              <a:t>?</a:t>
            </a:r>
          </a:p>
          <a:p>
            <a:pPr indent="-182880">
              <a:buClr>
                <a:schemeClr val="tx1">
                  <a:lumMod val="85000"/>
                  <a:lumOff val="15000"/>
                </a:schemeClr>
              </a:buClr>
              <a:buFont typeface="Garamond" pitchFamily="18" charset="0"/>
              <a:buChar char="◦"/>
            </a:pPr>
            <a:r>
              <a:rPr lang="en-US" u="sng" dirty="0"/>
              <a:t>Answer: </a:t>
            </a:r>
            <a:r>
              <a:rPr lang="en-US" dirty="0"/>
              <a:t>Horizontal Cabling  connects equipment room to work 	areas.</a:t>
            </a:r>
          </a:p>
        </p:txBody>
      </p:sp>
    </p:spTree>
    <p:extLst>
      <p:ext uri="{BB962C8B-B14F-4D97-AF65-F5344CB8AC3E}">
        <p14:creationId xmlns:p14="http://schemas.microsoft.com/office/powerpoint/2010/main" val="9831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0D70C8A-A50E-4B41-86A2-E2F855812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useBgFill="1">
        <p:nvSpPr>
          <p:cNvPr id="13" name="Rectangle 12">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573409" y="559477"/>
            <a:ext cx="3765200" cy="5709931"/>
          </a:xfrm>
        </p:spPr>
        <p:txBody>
          <a:bodyPr vert="horz" lIns="91440" tIns="45720" rIns="91440" bIns="45720" rtlCol="0" anchor="ctr">
            <a:normAutofit/>
          </a:bodyPr>
          <a:lstStyle/>
          <a:p>
            <a:pPr algn="ctr"/>
            <a:r>
              <a:rPr lang="en-US" sz="4400">
                <a:solidFill>
                  <a:schemeClr val="tx1">
                    <a:lumMod val="85000"/>
                    <a:lumOff val="15000"/>
                  </a:schemeClr>
                </a:solidFill>
              </a:rPr>
              <a:t>Questions</a:t>
            </a:r>
          </a:p>
        </p:txBody>
      </p:sp>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4904715" y="528111"/>
            <a:ext cx="6713876" cy="5475563"/>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indent="-182880">
              <a:lnSpc>
                <a:spcPct val="90000"/>
              </a:lnSpc>
              <a:buClr>
                <a:schemeClr val="tx1">
                  <a:lumMod val="85000"/>
                  <a:lumOff val="15000"/>
                </a:schemeClr>
              </a:buClr>
              <a:buFont typeface="Garamond" pitchFamily="18" charset="0"/>
              <a:buChar char="◦"/>
            </a:pPr>
            <a:r>
              <a:rPr lang="en-US" dirty="0"/>
              <a:t>4. </a:t>
            </a:r>
            <a:r>
              <a:rPr lang="en-US" b="1" dirty="0"/>
              <a:t>What is a plenum rated cable?</a:t>
            </a:r>
          </a:p>
          <a:p>
            <a:pPr indent="-182880">
              <a:lnSpc>
                <a:spcPct val="90000"/>
              </a:lnSpc>
              <a:buClr>
                <a:schemeClr val="tx1">
                  <a:lumMod val="85000"/>
                  <a:lumOff val="15000"/>
                </a:schemeClr>
              </a:buClr>
              <a:buFont typeface="Garamond" pitchFamily="18" charset="0"/>
              <a:buChar char="◦"/>
            </a:pPr>
            <a:r>
              <a:rPr lang="en-US" u="sng" dirty="0"/>
              <a:t>Answer: </a:t>
            </a:r>
            <a:r>
              <a:rPr lang="en-US" dirty="0"/>
              <a:t>Plenum rated cable is fire-resistant rated and Communications multipurpose cable, Plenum cable.</a:t>
            </a:r>
          </a:p>
          <a:p>
            <a:pPr indent="-182880">
              <a:lnSpc>
                <a:spcPct val="90000"/>
              </a:lnSpc>
              <a:buClr>
                <a:schemeClr val="tx1">
                  <a:lumMod val="85000"/>
                  <a:lumOff val="15000"/>
                </a:schemeClr>
              </a:buClr>
              <a:buFont typeface="Garamond" pitchFamily="18" charset="0"/>
              <a:buChar char="◦"/>
            </a:pPr>
            <a:r>
              <a:rPr lang="en-US" dirty="0"/>
              <a:t>Hyperlink: </a:t>
            </a:r>
            <a:r>
              <a:rPr lang="en-US" dirty="0">
                <a:hlinkClick r:id="rId2"/>
              </a:rPr>
              <a:t>https://www.cablewholesale.com/support/technical_articles/confusing_cable_terms.php</a:t>
            </a:r>
            <a:r>
              <a:rPr lang="en-US" dirty="0"/>
              <a:t> </a:t>
            </a:r>
          </a:p>
          <a:p>
            <a:pPr marL="342900" indent="-182880">
              <a:lnSpc>
                <a:spcPct val="90000"/>
              </a:lnSpc>
              <a:buClr>
                <a:schemeClr val="tx1">
                  <a:lumMod val="85000"/>
                  <a:lumOff val="15000"/>
                </a:schemeClr>
              </a:buClr>
              <a:buFont typeface="Garamond" pitchFamily="18" charset="0"/>
              <a:buChar char="◦"/>
            </a:pPr>
            <a:endParaRPr lang="en-US" dirty="0"/>
          </a:p>
          <a:p>
            <a:pPr marL="342900" indent="-182880">
              <a:lnSpc>
                <a:spcPct val="90000"/>
              </a:lnSpc>
              <a:buClr>
                <a:schemeClr val="tx1">
                  <a:lumMod val="85000"/>
                  <a:lumOff val="15000"/>
                </a:schemeClr>
              </a:buClr>
              <a:buFont typeface="Garamond" pitchFamily="18" charset="0"/>
              <a:buChar char="◦"/>
            </a:pPr>
            <a:endParaRPr lang="en-US" dirty="0"/>
          </a:p>
          <a:p>
            <a:pPr indent="-182880">
              <a:lnSpc>
                <a:spcPct val="90000"/>
              </a:lnSpc>
              <a:buClr>
                <a:schemeClr val="tx1">
                  <a:lumMod val="85000"/>
                  <a:lumOff val="15000"/>
                </a:schemeClr>
              </a:buClr>
              <a:buFont typeface="Garamond" pitchFamily="18" charset="0"/>
              <a:buChar char="◦"/>
            </a:pPr>
            <a:r>
              <a:rPr lang="en-US" dirty="0"/>
              <a:t>5. </a:t>
            </a:r>
            <a:r>
              <a:rPr lang="en-US" b="1" dirty="0"/>
              <a:t>What is a riser tube used for?</a:t>
            </a:r>
          </a:p>
          <a:p>
            <a:pPr indent="-182880">
              <a:lnSpc>
                <a:spcPct val="90000"/>
              </a:lnSpc>
              <a:buClr>
                <a:schemeClr val="tx1">
                  <a:lumMod val="85000"/>
                  <a:lumOff val="15000"/>
                </a:schemeClr>
              </a:buClr>
              <a:buFont typeface="Garamond" pitchFamily="18" charset="0"/>
              <a:buChar char="◦"/>
            </a:pPr>
            <a:r>
              <a:rPr lang="en-US" u="sng" dirty="0"/>
              <a:t>Answer</a:t>
            </a:r>
            <a:r>
              <a:rPr lang="en-US" dirty="0"/>
              <a:t>: 1.A riser tube holds twisted pair cable in place through all the building.</a:t>
            </a:r>
          </a:p>
          <a:p>
            <a:pPr indent="-182880">
              <a:lnSpc>
                <a:spcPct val="90000"/>
              </a:lnSpc>
              <a:buClr>
                <a:schemeClr val="tx1">
                  <a:lumMod val="85000"/>
                  <a:lumOff val="15000"/>
                </a:schemeClr>
              </a:buClr>
              <a:buFont typeface="Garamond" pitchFamily="18" charset="0"/>
              <a:buChar char="◦"/>
            </a:pPr>
            <a:r>
              <a:rPr lang="en-US" dirty="0"/>
              <a:t>                2. Prevents data loss and cross-talk.</a:t>
            </a:r>
          </a:p>
          <a:p>
            <a:pPr indent="-182880">
              <a:lnSpc>
                <a:spcPct val="90000"/>
              </a:lnSpc>
              <a:buClr>
                <a:schemeClr val="tx1">
                  <a:lumMod val="85000"/>
                  <a:lumOff val="15000"/>
                </a:schemeClr>
              </a:buClr>
              <a:buFont typeface="Garamond" pitchFamily="18" charset="0"/>
              <a:buChar char="◦"/>
            </a:pPr>
            <a:endParaRPr lang="en-US" dirty="0"/>
          </a:p>
          <a:p>
            <a:pPr marL="342900" indent="-182880">
              <a:lnSpc>
                <a:spcPct val="90000"/>
              </a:lnSpc>
              <a:buClr>
                <a:schemeClr val="tx1">
                  <a:lumMod val="85000"/>
                  <a:lumOff val="15000"/>
                </a:schemeClr>
              </a:buClr>
              <a:buFont typeface="Garamond" pitchFamily="18" charset="0"/>
              <a:buChar char="◦"/>
            </a:pPr>
            <a:endParaRPr lang="en-US" dirty="0"/>
          </a:p>
          <a:p>
            <a:pPr marL="342900" indent="-182880">
              <a:lnSpc>
                <a:spcPct val="90000"/>
              </a:lnSpc>
              <a:buClr>
                <a:schemeClr val="tx1">
                  <a:lumMod val="85000"/>
                  <a:lumOff val="15000"/>
                </a:schemeClr>
              </a:buClr>
              <a:buFont typeface="Garamond" pitchFamily="18" charset="0"/>
              <a:buChar char="◦"/>
            </a:pPr>
            <a:endParaRPr lang="en-US" dirty="0"/>
          </a:p>
          <a:p>
            <a:pPr marL="342900" indent="-182880">
              <a:lnSpc>
                <a:spcPct val="90000"/>
              </a:lnSpc>
              <a:buClr>
                <a:schemeClr val="tx1">
                  <a:lumMod val="85000"/>
                  <a:lumOff val="15000"/>
                </a:schemeClr>
              </a:buClr>
              <a:buFont typeface="Garamond" pitchFamily="18" charset="0"/>
              <a:buChar char="◦"/>
            </a:pPr>
            <a:endParaRPr lang="en-US" dirty="0"/>
          </a:p>
          <a:p>
            <a:pPr indent="-182880">
              <a:lnSpc>
                <a:spcPct val="90000"/>
              </a:lnSpc>
              <a:buClr>
                <a:schemeClr val="tx1">
                  <a:lumMod val="85000"/>
                  <a:lumOff val="15000"/>
                </a:schemeClr>
              </a:buClr>
              <a:buFont typeface="Garamond" pitchFamily="18" charset="0"/>
              <a:buChar char="◦"/>
            </a:pPr>
            <a:r>
              <a:rPr lang="en-US" b="1" dirty="0"/>
              <a:t>6. Is the grounding of equipment mostly a safety or a performance concern?</a:t>
            </a:r>
          </a:p>
          <a:p>
            <a:pPr indent="-182880">
              <a:lnSpc>
                <a:spcPct val="90000"/>
              </a:lnSpc>
              <a:buClr>
                <a:schemeClr val="tx1">
                  <a:lumMod val="85000"/>
                  <a:lumOff val="15000"/>
                </a:schemeClr>
              </a:buClr>
              <a:buFont typeface="Garamond" pitchFamily="18" charset="0"/>
              <a:buChar char="◦"/>
            </a:pPr>
            <a:r>
              <a:rPr lang="en-US" u="sng" dirty="0"/>
              <a:t>Answer</a:t>
            </a:r>
            <a:r>
              <a:rPr lang="en-US" dirty="0"/>
              <a:t>: Grounding of Equipment is both safety and Performance.</a:t>
            </a:r>
          </a:p>
          <a:p>
            <a:pPr indent="-182880">
              <a:lnSpc>
                <a:spcPct val="90000"/>
              </a:lnSpc>
              <a:buClr>
                <a:schemeClr val="tx1">
                  <a:lumMod val="85000"/>
                  <a:lumOff val="15000"/>
                </a:schemeClr>
              </a:buClr>
              <a:buFont typeface="Garamond" pitchFamily="18" charset="0"/>
              <a:buChar char="◦"/>
            </a:pPr>
            <a:r>
              <a:rPr lang="en-US" dirty="0"/>
              <a:t>	When coming to safety, if equipment not grounded, it can cause shock 	hazard. Grounding also helps in performance regarding tight holding plug in 	place and some plugs does not work if the grounding knob broken.</a:t>
            </a:r>
          </a:p>
        </p:txBody>
      </p:sp>
    </p:spTree>
    <p:extLst>
      <p:ext uri="{BB962C8B-B14F-4D97-AF65-F5344CB8AC3E}">
        <p14:creationId xmlns:p14="http://schemas.microsoft.com/office/powerpoint/2010/main" val="3378815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629478" y="1156252"/>
            <a:ext cx="8229600" cy="5105400"/>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t>1. What is the maximum theoretical antenna gain of a common dish antenna at the 2.4 GHz band? </a:t>
            </a:r>
          </a:p>
          <a:p>
            <a:r>
              <a:rPr lang="en-US" sz="1600" b="1" dirty="0"/>
              <a:t>Answer:22.379</a:t>
            </a:r>
          </a:p>
          <a:p>
            <a:endParaRPr lang="en-US" sz="1600" dirty="0"/>
          </a:p>
          <a:p>
            <a:r>
              <a:rPr lang="en-US" sz="1600" dirty="0"/>
              <a:t>2. What is the maximum theoretical antenna gain of a common dish antenna at the 5 GHz band? </a:t>
            </a:r>
          </a:p>
          <a:p>
            <a:r>
              <a:rPr lang="en-US" sz="1600" b="1" dirty="0"/>
              <a:t>Answer:29.079</a:t>
            </a:r>
          </a:p>
          <a:p>
            <a:endParaRPr lang="en-US" sz="1600" dirty="0"/>
          </a:p>
          <a:p>
            <a:r>
              <a:rPr lang="en-US" sz="1600" dirty="0"/>
              <a:t>3. Given the same sized reflector, which signals, high-frequency, or low-frequency, can be more efficiently focused by a common dish antenna (i.e., result in a higher antenna gain)? </a:t>
            </a:r>
          </a:p>
          <a:p>
            <a:r>
              <a:rPr lang="en-US" sz="1600" b="1" dirty="0"/>
              <a:t>Answer: High-frequency signals are more efficiently focused.</a:t>
            </a:r>
          </a:p>
          <a:p>
            <a:endParaRPr lang="en-US" sz="1600" dirty="0"/>
          </a:p>
          <a:p>
            <a:r>
              <a:rPr lang="en-US" sz="1600" dirty="0"/>
              <a:t>4. What is the maximum theoretical antenna gain of the dish antenna used in the VLA radio telescopes in New Mexico at the 5 GHz band? </a:t>
            </a:r>
          </a:p>
          <a:p>
            <a:r>
              <a:rPr lang="en-US" sz="1600" b="1" dirty="0"/>
              <a:t>Answer: </a:t>
            </a:r>
            <a:r>
              <a:rPr lang="en-US" sz="1600" dirty="0"/>
              <a:t>63.059</a:t>
            </a:r>
            <a:endParaRPr lang="en-US" sz="1600" b="1" dirty="0"/>
          </a:p>
          <a:p>
            <a:endParaRPr lang="en-US" sz="1600" dirty="0"/>
          </a:p>
          <a:p>
            <a:r>
              <a:rPr lang="en-US" sz="1600" dirty="0"/>
              <a:t>5. Given the same signal frequency, which dish antennas, large-sized or small-sized, are more efficient at focusing the signal (i.e., result in a higher antenna gain)? </a:t>
            </a:r>
          </a:p>
          <a:p>
            <a:r>
              <a:rPr lang="en-US" sz="1600" b="1" dirty="0"/>
              <a:t>Answer: Large-sized dish antennas are more efficient at focusing.</a:t>
            </a:r>
          </a:p>
        </p:txBody>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2276623" y="326231"/>
            <a:ext cx="5818139" cy="566738"/>
          </a:xfrm>
        </p:spPr>
        <p:txBody>
          <a:bodyPr>
            <a:noAutofit/>
          </a:bodyPr>
          <a:lstStyle/>
          <a:p>
            <a:r>
              <a:rPr lang="en-US" dirty="0">
                <a:solidFill>
                  <a:schemeClr val="tx1"/>
                </a:solidFill>
              </a:rPr>
              <a:t>Antenna Gain</a:t>
            </a:r>
          </a:p>
        </p:txBody>
      </p:sp>
    </p:spTree>
    <p:extLst>
      <p:ext uri="{BB962C8B-B14F-4D97-AF65-F5344CB8AC3E}">
        <p14:creationId xmlns:p14="http://schemas.microsoft.com/office/powerpoint/2010/main" val="106966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A0D70C8A-A50E-4B41-86A2-E2F855812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useBgFill="1">
        <p:nvSpPr>
          <p:cNvPr id="33" name="Rectangle 32">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573409" y="559477"/>
            <a:ext cx="3765200" cy="5709931"/>
          </a:xfrm>
        </p:spPr>
        <p:txBody>
          <a:bodyPr vert="horz" lIns="91440" tIns="45720" rIns="91440" bIns="45720" rtlCol="0" anchor="ctr">
            <a:normAutofit/>
          </a:bodyPr>
          <a:lstStyle/>
          <a:p>
            <a:pPr algn="ctr"/>
            <a:r>
              <a:rPr lang="en-US" sz="4400">
                <a:solidFill>
                  <a:schemeClr val="tx1">
                    <a:lumMod val="85000"/>
                    <a:lumOff val="15000"/>
                  </a:schemeClr>
                </a:solidFill>
              </a:rPr>
              <a:t>Free Space Path Loss</a:t>
            </a:r>
          </a:p>
        </p:txBody>
      </p:sp>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4888991" y="559477"/>
            <a:ext cx="7068313" cy="5709931"/>
          </a:xfrm>
          <a:prstGeom prst="rect">
            <a:avLst/>
          </a:prstGeom>
        </p:spPr>
        <p:txBody>
          <a:bodyPr vert="horz" lIns="91440" tIns="45720" rIns="91440" bIns="45720" rtlCol="0" anchor="ctr">
            <a:normAutofit fontScale="925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a:lnSpc>
                <a:spcPct val="90000"/>
              </a:lnSpc>
              <a:buClr>
                <a:schemeClr val="tx1">
                  <a:lumMod val="85000"/>
                  <a:lumOff val="15000"/>
                </a:schemeClr>
              </a:buClr>
            </a:pPr>
            <a:r>
              <a:rPr lang="en-US" sz="1500" dirty="0"/>
              <a:t>1. What is the free space path loss in dB at the 2.4 GHz band?</a:t>
            </a:r>
          </a:p>
          <a:p>
            <a:pPr>
              <a:lnSpc>
                <a:spcPct val="90000"/>
              </a:lnSpc>
              <a:buClr>
                <a:schemeClr val="tx1">
                  <a:lumMod val="85000"/>
                  <a:lumOff val="15000"/>
                </a:schemeClr>
              </a:buClr>
            </a:pPr>
            <a:r>
              <a:rPr lang="en-US" sz="1500" dirty="0"/>
              <a:t>	 </a:t>
            </a:r>
            <a:r>
              <a:rPr lang="en-US" sz="1500" b="1" dirty="0"/>
              <a:t>Answer:-80.4dB</a:t>
            </a:r>
          </a:p>
          <a:p>
            <a:pPr>
              <a:lnSpc>
                <a:spcPct val="90000"/>
              </a:lnSpc>
              <a:buClr>
                <a:schemeClr val="tx1">
                  <a:lumMod val="85000"/>
                  <a:lumOff val="15000"/>
                </a:schemeClr>
              </a:buClr>
            </a:pPr>
            <a:endParaRPr lang="en-US" sz="1500" dirty="0"/>
          </a:p>
          <a:p>
            <a:pPr>
              <a:lnSpc>
                <a:spcPct val="90000"/>
              </a:lnSpc>
              <a:buClr>
                <a:schemeClr val="tx1">
                  <a:lumMod val="85000"/>
                  <a:lumOff val="15000"/>
                </a:schemeClr>
              </a:buClr>
            </a:pPr>
            <a:r>
              <a:rPr lang="en-US" sz="1500" dirty="0"/>
              <a:t>2. What is the free space path loss in dB at the 5 GHz band?</a:t>
            </a:r>
          </a:p>
          <a:p>
            <a:pPr>
              <a:lnSpc>
                <a:spcPct val="90000"/>
              </a:lnSpc>
              <a:buClr>
                <a:schemeClr val="tx1">
                  <a:lumMod val="85000"/>
                  <a:lumOff val="15000"/>
                </a:schemeClr>
              </a:buClr>
            </a:pPr>
            <a:r>
              <a:rPr lang="en-US" sz="1500" dirty="0"/>
              <a:t>	 </a:t>
            </a:r>
            <a:r>
              <a:rPr lang="en-US" sz="1500" b="1" dirty="0"/>
              <a:t>Answer:-87.2dB</a:t>
            </a:r>
          </a:p>
          <a:p>
            <a:pPr>
              <a:lnSpc>
                <a:spcPct val="90000"/>
              </a:lnSpc>
              <a:buClr>
                <a:schemeClr val="tx1">
                  <a:lumMod val="85000"/>
                  <a:lumOff val="15000"/>
                </a:schemeClr>
              </a:buClr>
            </a:pPr>
            <a:endParaRPr lang="en-US" sz="1500" dirty="0"/>
          </a:p>
          <a:p>
            <a:pPr>
              <a:lnSpc>
                <a:spcPct val="90000"/>
              </a:lnSpc>
              <a:buClr>
                <a:schemeClr val="tx1">
                  <a:lumMod val="85000"/>
                  <a:lumOff val="15000"/>
                </a:schemeClr>
              </a:buClr>
            </a:pPr>
            <a:r>
              <a:rPr lang="en-US" sz="1500" dirty="0"/>
              <a:t>3. How does the free space path loss at a higher frequency (e.g., the 5 GHz band) compare with that at a lower frequency (e.g., the 2.4 GHz band)? </a:t>
            </a:r>
          </a:p>
          <a:p>
            <a:pPr marL="274320" lvl="1">
              <a:lnSpc>
                <a:spcPct val="90000"/>
              </a:lnSpc>
              <a:buClr>
                <a:schemeClr val="tx1">
                  <a:lumMod val="85000"/>
                  <a:lumOff val="15000"/>
                </a:schemeClr>
              </a:buClr>
            </a:pPr>
            <a:r>
              <a:rPr lang="en-US" sz="1500" b="1" dirty="0"/>
              <a:t>Answer:</a:t>
            </a:r>
            <a:r>
              <a:rPr lang="en-US" sz="1500" dirty="0"/>
              <a:t> </a:t>
            </a:r>
            <a:r>
              <a:rPr lang="en-US" sz="1500" b="1" dirty="0"/>
              <a:t>Free space path loss at higher frequency (the 5 GHz band) is lower than lower frequency path loss (the 2.4 GHz band). When frequency increase the path loss decrease.</a:t>
            </a:r>
          </a:p>
          <a:p>
            <a:pPr>
              <a:lnSpc>
                <a:spcPct val="90000"/>
              </a:lnSpc>
              <a:buClr>
                <a:schemeClr val="tx1">
                  <a:lumMod val="85000"/>
                  <a:lumOff val="15000"/>
                </a:schemeClr>
              </a:buClr>
            </a:pPr>
            <a:endParaRPr lang="en-US" sz="1500" dirty="0"/>
          </a:p>
          <a:p>
            <a:pPr>
              <a:lnSpc>
                <a:spcPct val="90000"/>
              </a:lnSpc>
              <a:buClr>
                <a:schemeClr val="tx1">
                  <a:lumMod val="85000"/>
                  <a:lumOff val="15000"/>
                </a:schemeClr>
              </a:buClr>
            </a:pPr>
            <a:r>
              <a:rPr lang="en-US" sz="1500" dirty="0"/>
              <a:t>4. What is the free space path loss in dB over 20 meters at the 2.4 GHz band? </a:t>
            </a:r>
          </a:p>
          <a:p>
            <a:pPr>
              <a:lnSpc>
                <a:spcPct val="90000"/>
              </a:lnSpc>
              <a:buClr>
                <a:schemeClr val="tx1">
                  <a:lumMod val="85000"/>
                  <a:lumOff val="15000"/>
                </a:schemeClr>
              </a:buClr>
            </a:pPr>
            <a:r>
              <a:rPr lang="en-US" sz="1500" b="1" dirty="0"/>
              <a:t>Answer: -66.421dB</a:t>
            </a:r>
          </a:p>
          <a:p>
            <a:pPr>
              <a:lnSpc>
                <a:spcPct val="90000"/>
              </a:lnSpc>
              <a:buClr>
                <a:schemeClr val="tx1">
                  <a:lumMod val="85000"/>
                  <a:lumOff val="15000"/>
                </a:schemeClr>
              </a:buClr>
            </a:pPr>
            <a:endParaRPr lang="en-US" sz="1500" dirty="0"/>
          </a:p>
          <a:p>
            <a:pPr>
              <a:lnSpc>
                <a:spcPct val="90000"/>
              </a:lnSpc>
              <a:buClr>
                <a:schemeClr val="tx1">
                  <a:lumMod val="85000"/>
                  <a:lumOff val="15000"/>
                </a:schemeClr>
              </a:buClr>
            </a:pPr>
            <a:r>
              <a:rPr lang="en-US" sz="1500" dirty="0"/>
              <a:t>5. What is the free space path loss in dB over 40 meters at the 2.4 GHz band? </a:t>
            </a:r>
          </a:p>
          <a:p>
            <a:pPr>
              <a:lnSpc>
                <a:spcPct val="90000"/>
              </a:lnSpc>
              <a:buClr>
                <a:schemeClr val="tx1">
                  <a:lumMod val="85000"/>
                  <a:lumOff val="15000"/>
                </a:schemeClr>
              </a:buClr>
            </a:pPr>
            <a:r>
              <a:rPr lang="en-US" sz="1500" b="1" dirty="0"/>
              <a:t>Answer: -72.441dB</a:t>
            </a:r>
          </a:p>
          <a:p>
            <a:pPr>
              <a:lnSpc>
                <a:spcPct val="90000"/>
              </a:lnSpc>
              <a:buClr>
                <a:schemeClr val="tx1">
                  <a:lumMod val="85000"/>
                  <a:lumOff val="15000"/>
                </a:schemeClr>
              </a:buClr>
            </a:pPr>
            <a:endParaRPr lang="en-US" sz="1500" b="1" dirty="0"/>
          </a:p>
          <a:p>
            <a:pPr>
              <a:lnSpc>
                <a:spcPct val="90000"/>
              </a:lnSpc>
              <a:buClr>
                <a:schemeClr val="tx1">
                  <a:lumMod val="85000"/>
                  <a:lumOff val="15000"/>
                </a:schemeClr>
              </a:buClr>
            </a:pPr>
            <a:r>
              <a:rPr lang="en-US" sz="1500" dirty="0"/>
              <a:t>6. What is the free space path loss in dB over 80 meters at the 2.4 GHz band? </a:t>
            </a:r>
          </a:p>
          <a:p>
            <a:pPr>
              <a:lnSpc>
                <a:spcPct val="90000"/>
              </a:lnSpc>
              <a:buClr>
                <a:schemeClr val="tx1">
                  <a:lumMod val="85000"/>
                  <a:lumOff val="15000"/>
                </a:schemeClr>
              </a:buClr>
            </a:pPr>
            <a:r>
              <a:rPr lang="en-US" sz="1500" b="1" dirty="0"/>
              <a:t>Answer: -78.462</a:t>
            </a:r>
          </a:p>
          <a:p>
            <a:pPr>
              <a:lnSpc>
                <a:spcPct val="90000"/>
              </a:lnSpc>
              <a:buClr>
                <a:schemeClr val="tx1">
                  <a:lumMod val="85000"/>
                  <a:lumOff val="15000"/>
                </a:schemeClr>
              </a:buClr>
            </a:pPr>
            <a:endParaRPr lang="en-US" sz="1500" b="1" dirty="0"/>
          </a:p>
          <a:p>
            <a:pPr>
              <a:lnSpc>
                <a:spcPct val="90000"/>
              </a:lnSpc>
              <a:buClr>
                <a:schemeClr val="tx1">
                  <a:lumMod val="85000"/>
                  <a:lumOff val="15000"/>
                </a:schemeClr>
              </a:buClr>
            </a:pPr>
            <a:r>
              <a:rPr lang="en-US" sz="1500" dirty="0"/>
              <a:t>7. When the distance doubles, how does free space path loss in dB change approximately? </a:t>
            </a:r>
          </a:p>
          <a:p>
            <a:pPr>
              <a:lnSpc>
                <a:spcPct val="90000"/>
              </a:lnSpc>
              <a:buClr>
                <a:schemeClr val="tx1">
                  <a:lumMod val="85000"/>
                  <a:lumOff val="15000"/>
                </a:schemeClr>
              </a:buClr>
            </a:pPr>
            <a:r>
              <a:rPr lang="en-US" sz="1500" b="1" dirty="0"/>
              <a:t>Answer: When distances doubles, the loss increases which is  lower decibels.</a:t>
            </a:r>
          </a:p>
          <a:p>
            <a:pPr>
              <a:lnSpc>
                <a:spcPct val="90000"/>
              </a:lnSpc>
              <a:buClr>
                <a:schemeClr val="tx1">
                  <a:lumMod val="85000"/>
                  <a:lumOff val="15000"/>
                </a:schemeClr>
              </a:buClr>
            </a:pPr>
            <a:endParaRPr lang="en-US" sz="1500" dirty="0"/>
          </a:p>
        </p:txBody>
      </p:sp>
    </p:spTree>
    <p:extLst>
      <p:ext uri="{BB962C8B-B14F-4D97-AF65-F5344CB8AC3E}">
        <p14:creationId xmlns:p14="http://schemas.microsoft.com/office/powerpoint/2010/main" val="4071258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A0D70C8A-A50E-4B41-86A2-E2F855812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useBgFill="1">
        <p:nvSpPr>
          <p:cNvPr id="28" name="Rectangle 27">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573409" y="559477"/>
            <a:ext cx="3765200" cy="5709931"/>
          </a:xfrm>
        </p:spPr>
        <p:txBody>
          <a:bodyPr vert="horz" lIns="91440" tIns="45720" rIns="91440" bIns="45720" rtlCol="0" anchor="ctr">
            <a:normAutofit/>
          </a:bodyPr>
          <a:lstStyle/>
          <a:p>
            <a:pPr algn="ctr"/>
            <a:r>
              <a:rPr lang="en-US" sz="4400">
                <a:solidFill>
                  <a:schemeClr val="tx1">
                    <a:lumMod val="85000"/>
                    <a:lumOff val="15000"/>
                  </a:schemeClr>
                </a:solidFill>
              </a:rPr>
              <a:t>Free Space Path Loss.</a:t>
            </a:r>
          </a:p>
        </p:txBody>
      </p:sp>
      <mc:AlternateContent xmlns:mc="http://schemas.openxmlformats.org/markup-compatibility/2006">
        <mc:Choice xmlns:a14="http://schemas.microsoft.com/office/drawing/2010/main" Requires="a14">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5120640" y="559477"/>
                <a:ext cx="7071360" cy="5475563"/>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a:spcBef>
                    <a:spcPts val="0"/>
                  </a:spcBef>
                  <a:buClr>
                    <a:schemeClr val="tx1">
                      <a:lumMod val="85000"/>
                      <a:lumOff val="15000"/>
                    </a:schemeClr>
                  </a:buClr>
                </a:pPr>
                <a:r>
                  <a:rPr lang="en-US" dirty="0"/>
                  <a:t>8. Use a scientific calculator to calculate Delta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𝑓𝑆</m:t>
                        </m:r>
                      </m:sub>
                    </m:sSub>
                  </m:oMath>
                </a14:m>
                <a:r>
                  <a:rPr lang="en-US" dirty="0"/>
                  <a:t> for D1 = 20 meters and D2 = 40 meters. [4 points]  </a:t>
                </a:r>
              </a:p>
              <a:p>
                <a:pPr>
                  <a:spcBef>
                    <a:spcPts val="0"/>
                  </a:spcBef>
                  <a:buClr>
                    <a:schemeClr val="tx1">
                      <a:lumMod val="85000"/>
                      <a:lumOff val="15000"/>
                    </a:schemeClr>
                  </a:buClr>
                </a:pPr>
                <a:r>
                  <a:rPr lang="en-US" dirty="0"/>
                  <a:t>Delta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𝑓𝑆</m:t>
                        </m:r>
                        <m:r>
                          <a:rPr lang="en-US" i="1">
                            <a:latin typeface="Cambria Math" panose="02040503050406030204" pitchFamily="18" charset="0"/>
                          </a:rPr>
                          <m:t> </m:t>
                        </m:r>
                      </m:sub>
                    </m:sSub>
                  </m:oMath>
                </a14:m>
                <a:r>
                  <a:rPr lang="en-US" dirty="0"/>
                  <a:t>= 20log(D1/D2)</a:t>
                </a:r>
              </a:p>
              <a:p>
                <a:pPr>
                  <a:spcBef>
                    <a:spcPts val="0"/>
                  </a:spcBef>
                  <a:buClr>
                    <a:schemeClr val="tx1">
                      <a:lumMod val="85000"/>
                      <a:lumOff val="15000"/>
                    </a:schemeClr>
                  </a:buClr>
                </a:pPr>
                <a:r>
                  <a:rPr lang="en-US" dirty="0"/>
                  <a:t>=20log(20/40)</a:t>
                </a:r>
              </a:p>
              <a:p>
                <a:pPr>
                  <a:spcBef>
                    <a:spcPts val="0"/>
                  </a:spcBef>
                  <a:buClr>
                    <a:schemeClr val="tx1">
                      <a:lumMod val="85000"/>
                      <a:lumOff val="15000"/>
                    </a:schemeClr>
                  </a:buClr>
                </a:pPr>
                <a:r>
                  <a:rPr lang="en-US" dirty="0"/>
                  <a:t>=20log(0.5)</a:t>
                </a:r>
              </a:p>
              <a:p>
                <a:pPr marL="102870">
                  <a:buClr>
                    <a:schemeClr val="tx1">
                      <a:lumMod val="85000"/>
                      <a:lumOff val="15000"/>
                    </a:schemeClr>
                  </a:buClr>
                </a:pPr>
                <a:r>
                  <a:rPr lang="en-US" dirty="0"/>
                  <a:t> 				</a:t>
                </a:r>
                <a:r>
                  <a:rPr lang="en-US" u="sng" dirty="0"/>
                  <a:t>= -6.021</a:t>
                </a:r>
              </a:p>
              <a:p>
                <a:pPr>
                  <a:buClr>
                    <a:schemeClr val="tx1">
                      <a:lumMod val="85000"/>
                      <a:lumOff val="15000"/>
                    </a:schemeClr>
                  </a:buClr>
                </a:pPr>
                <a:r>
                  <a:rPr lang="en-US" dirty="0"/>
                  <a:t>9. Is your calculation approximately the same as the result from Part 1 Step 2? [4 points] </a:t>
                </a:r>
              </a:p>
              <a:p>
                <a:pPr marL="102870">
                  <a:buClr>
                    <a:schemeClr val="tx1">
                      <a:lumMod val="85000"/>
                      <a:lumOff val="15000"/>
                    </a:schemeClr>
                  </a:buClr>
                </a:pPr>
                <a:r>
                  <a:rPr lang="en-US" b="1" dirty="0"/>
                  <a:t>Answer:  Yes. There is the same result </a:t>
                </a:r>
              </a:p>
              <a:p>
                <a:pPr>
                  <a:buClr>
                    <a:schemeClr val="tx1">
                      <a:lumMod val="85000"/>
                      <a:lumOff val="15000"/>
                    </a:schemeClr>
                  </a:buClr>
                </a:pPr>
                <a:r>
                  <a:rPr lang="en-US" b="1" dirty="0"/>
                  <a:t>	</a:t>
                </a:r>
                <a:r>
                  <a:rPr lang="en-US" b="1" u="sng" dirty="0"/>
                  <a:t>Explanation</a:t>
                </a:r>
              </a:p>
              <a:p>
                <a:pPr>
                  <a:buClr>
                    <a:schemeClr val="tx1">
                      <a:lumMod val="85000"/>
                      <a:lumOff val="15000"/>
                    </a:schemeClr>
                  </a:buClr>
                </a:pPr>
                <a:r>
                  <a:rPr lang="en-US" b="1" dirty="0"/>
                  <a:t>(</a:t>
                </a:r>
                <a:r>
                  <a:rPr lang="en-US" dirty="0"/>
                  <a:t>4. What is the free space path loss in dB over 20 meters at the 2.4 GHz band? [4 points] </a:t>
                </a:r>
              </a:p>
              <a:p>
                <a:pPr>
                  <a:buClr>
                    <a:schemeClr val="tx1">
                      <a:lumMod val="85000"/>
                      <a:lumOff val="15000"/>
                    </a:schemeClr>
                  </a:buClr>
                </a:pPr>
                <a:r>
                  <a:rPr lang="en-US" b="1" dirty="0"/>
                  <a:t>Answer: -66.421dB</a:t>
                </a:r>
              </a:p>
              <a:p>
                <a:pPr>
                  <a:buClr>
                    <a:schemeClr val="tx1">
                      <a:lumMod val="85000"/>
                      <a:lumOff val="15000"/>
                    </a:schemeClr>
                  </a:buClr>
                </a:pPr>
                <a:endParaRPr lang="en-US" dirty="0"/>
              </a:p>
              <a:p>
                <a:pPr>
                  <a:buClr>
                    <a:schemeClr val="tx1">
                      <a:lumMod val="85000"/>
                      <a:lumOff val="15000"/>
                    </a:schemeClr>
                  </a:buClr>
                </a:pPr>
                <a:r>
                  <a:rPr lang="en-US" dirty="0"/>
                  <a:t>5. What is the free space path loss in dB over 40 meters at the 2.4 GHz band? [4 points] </a:t>
                </a:r>
              </a:p>
              <a:p>
                <a:pPr>
                  <a:buClr>
                    <a:schemeClr val="tx1">
                      <a:lumMod val="85000"/>
                      <a:lumOff val="15000"/>
                    </a:schemeClr>
                  </a:buClr>
                </a:pPr>
                <a:r>
                  <a:rPr lang="en-US" b="1" dirty="0"/>
                  <a:t>Answer: -72.441dB)</a:t>
                </a:r>
              </a:p>
              <a:p>
                <a:pPr>
                  <a:buClr>
                    <a:schemeClr val="tx1">
                      <a:lumMod val="85000"/>
                      <a:lumOff val="15000"/>
                    </a:schemeClr>
                  </a:buClr>
                </a:pPr>
                <a:r>
                  <a:rPr lang="en-US" b="1" dirty="0"/>
                  <a:t>= -72.441 (-*) -66.421= </a:t>
                </a:r>
                <a:r>
                  <a:rPr lang="en-US" b="1" u="sng" dirty="0"/>
                  <a:t>-6.021</a:t>
                </a:r>
              </a:p>
              <a:p>
                <a:pPr>
                  <a:buClr>
                    <a:schemeClr val="tx1">
                      <a:lumMod val="85000"/>
                      <a:lumOff val="15000"/>
                    </a:schemeClr>
                  </a:buClr>
                </a:pPr>
                <a:r>
                  <a:rPr lang="en-US" b="1" dirty="0"/>
                  <a:t>*</a:t>
                </a:r>
                <a:r>
                  <a:rPr lang="en-US" dirty="0"/>
                  <a:t>The math concept of takes different concept here.</a:t>
                </a:r>
              </a:p>
            </p:txBody>
          </p:sp>
        </mc:Choice>
        <mc:Fallback>
          <p:sp>
            <p:nvSpPr>
              <p:cNvPr id="6" name="Text Placeholder 6">
                <a:extLst>
                  <a:ext uri="{FF2B5EF4-FFF2-40B4-BE49-F238E27FC236}">
                    <a16:creationId xmlns:a16="http://schemas.microsoft.com/office/drawing/2014/main" id="{3C22B73B-8888-45A2-85B6-7AB09F8DE173}"/>
                  </a:ext>
                </a:extLst>
              </p:cNvPr>
              <p:cNvSpPr txBox="1">
                <a:spLocks noRot="1" noChangeAspect="1" noMove="1" noResize="1" noEditPoints="1" noAdjustHandles="1" noChangeArrowheads="1" noChangeShapeType="1" noTextEdit="1"/>
              </p:cNvSpPr>
              <p:nvPr/>
            </p:nvSpPr>
            <p:spPr>
              <a:xfrm>
                <a:off x="5120640" y="559477"/>
                <a:ext cx="7071360" cy="5475563"/>
              </a:xfrm>
              <a:prstGeom prst="rect">
                <a:avLst/>
              </a:prstGeom>
              <a:blipFill>
                <a:blip r:embed="rId2"/>
                <a:stretch>
                  <a:fillRect l="-259" r="-603"/>
                </a:stretch>
              </a:blipFill>
            </p:spPr>
            <p:txBody>
              <a:bodyPr/>
              <a:lstStyle/>
              <a:p>
                <a:r>
                  <a:rPr lang="am-ET">
                    <a:noFill/>
                  </a:rPr>
                  <a:t> </a:t>
                </a:r>
              </a:p>
            </p:txBody>
          </p:sp>
        </mc:Fallback>
      </mc:AlternateContent>
    </p:spTree>
    <p:extLst>
      <p:ext uri="{BB962C8B-B14F-4D97-AF65-F5344CB8AC3E}">
        <p14:creationId xmlns:p14="http://schemas.microsoft.com/office/powerpoint/2010/main" val="1370728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2570DED-E942-4274-A5C5-61D0403EDC64}"/>
              </a:ext>
            </a:extLst>
          </p:cNvPr>
          <p:cNvSpPr txBox="1">
            <a:spLocks/>
          </p:cNvSpPr>
          <p:nvPr/>
        </p:nvSpPr>
        <p:spPr>
          <a:xfrm>
            <a:off x="2006601" y="321735"/>
            <a:ext cx="8178799" cy="11357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spcAft>
                <a:spcPts val="600"/>
              </a:spcAft>
            </a:pPr>
            <a:r>
              <a:rPr lang="en-US" sz="3100"/>
              <a:t>AWGN Channel and Rician Channel </a:t>
            </a:r>
          </a:p>
        </p:txBody>
      </p:sp>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1524001" y="1966797"/>
            <a:ext cx="2819399" cy="42101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228600">
              <a:lnSpc>
                <a:spcPct val="90000"/>
              </a:lnSpc>
            </a:pPr>
            <a:r>
              <a:rPr lang="en-US" sz="1700" dirty="0"/>
              <a:t>This screenshot shows the bit rate error performance of both AWGN and Rician fading channels.</a:t>
            </a:r>
          </a:p>
        </p:txBody>
      </p:sp>
      <p:pic>
        <p:nvPicPr>
          <p:cNvPr id="8" name="Content Placeholder 7" descr="Chart&#10;&#10;Description automatically generated">
            <a:extLst>
              <a:ext uri="{FF2B5EF4-FFF2-40B4-BE49-F238E27FC236}">
                <a16:creationId xmlns:a16="http://schemas.microsoft.com/office/drawing/2014/main" id="{B3FC6AC7-C085-45A3-9F8D-A1EAC8C33C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3401" y="1858845"/>
            <a:ext cx="5841999" cy="4210165"/>
          </a:xfrm>
          <a:prstGeom prst="rect">
            <a:avLst/>
          </a:prstGeom>
        </p:spPr>
      </p:pic>
    </p:spTree>
    <p:extLst>
      <p:ext uri="{BB962C8B-B14F-4D97-AF65-F5344CB8AC3E}">
        <p14:creationId xmlns:p14="http://schemas.microsoft.com/office/powerpoint/2010/main" val="3457952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DCB778-6CB1-4DD4-8633-1D0734428345}"/>
              </a:ext>
            </a:extLst>
          </p:cNvPr>
          <p:cNvSpPr>
            <a:spLocks noGrp="1"/>
          </p:cNvSpPr>
          <p:nvPr>
            <p:ph idx="1"/>
          </p:nvPr>
        </p:nvSpPr>
        <p:spPr>
          <a:xfrm>
            <a:off x="1472956" y="1890932"/>
            <a:ext cx="9073662" cy="4813647"/>
          </a:xfrm>
        </p:spPr>
        <p:txBody>
          <a:bodyPr>
            <a:normAutofit/>
          </a:bodyPr>
          <a:lstStyle/>
          <a:p>
            <a:pPr marL="0" indent="0">
              <a:lnSpc>
                <a:spcPct val="115000"/>
              </a:lnSpc>
              <a:spcBef>
                <a:spcPts val="0"/>
              </a:spcBef>
              <a:buNone/>
            </a:pPr>
            <a:r>
              <a:rPr lang="en-US" sz="1600" dirty="0">
                <a:latin typeface="Calibri" panose="020F0502020204030204" pitchFamily="34" charset="0"/>
                <a:ea typeface="Calibri" panose="020F0502020204030204" pitchFamily="34" charset="0"/>
                <a:cs typeface="Calibri" panose="020F0502020204030204" pitchFamily="34" charset="0"/>
              </a:rPr>
              <a:t>Compare and contrast the BER performance of PSK over a noise limited (AWGN) transmission channel to the performance of PSK over a Rician channel at 5- and 10-dB Signal to Noise Ratio (E</a:t>
            </a:r>
            <a:r>
              <a:rPr lang="en-US" sz="1600" baseline="-25000" dirty="0">
                <a:latin typeface="Calibri" panose="020F0502020204030204" pitchFamily="34" charset="0"/>
                <a:ea typeface="Calibri" panose="020F0502020204030204" pitchFamily="34" charset="0"/>
                <a:cs typeface="Calibri" panose="020F0502020204030204" pitchFamily="34" charset="0"/>
              </a:rPr>
              <a:t>b</a:t>
            </a:r>
            <a:r>
              <a:rPr lang="en-US" sz="1600" dirty="0">
                <a:latin typeface="Calibri" panose="020F0502020204030204" pitchFamily="34" charset="0"/>
                <a:ea typeface="Calibri" panose="020F0502020204030204" pitchFamily="34" charset="0"/>
                <a:cs typeface="Calibri" panose="020F0502020204030204" pitchFamily="34" charset="0"/>
              </a:rPr>
              <a:t>/N</a:t>
            </a:r>
            <a:r>
              <a:rPr lang="en-US" sz="1600" baseline="-25000" dirty="0">
                <a:latin typeface="Calibri" panose="020F0502020204030204" pitchFamily="34" charset="0"/>
                <a:ea typeface="Calibri" panose="020F0502020204030204" pitchFamily="34" charset="0"/>
                <a:cs typeface="Calibri" panose="020F0502020204030204" pitchFamily="34" charset="0"/>
              </a:rPr>
              <a:t>0</a:t>
            </a:r>
            <a:r>
              <a:rPr lang="en-US" sz="1600" dirty="0">
                <a:latin typeface="Calibri" panose="020F0502020204030204" pitchFamily="34" charset="0"/>
                <a:ea typeface="Calibri" panose="020F0502020204030204" pitchFamily="34" charset="0"/>
                <a:cs typeface="Calibri" panose="020F0502020204030204" pitchFamily="34" charset="0"/>
              </a:rPr>
              <a:t>), respectively.</a:t>
            </a:r>
          </a:p>
          <a:p>
            <a:pPr marL="0" indent="0">
              <a:lnSpc>
                <a:spcPct val="115000"/>
              </a:lnSpc>
              <a:spcBef>
                <a:spcPts val="0"/>
              </a:spcBef>
              <a:buNone/>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buNone/>
            </a:pPr>
            <a:r>
              <a:rPr lang="en-US" sz="1600" dirty="0">
                <a:latin typeface="Calibri" panose="020F0502020204030204" pitchFamily="34" charset="0"/>
                <a:ea typeface="Calibri" panose="020F0502020204030204" pitchFamily="34" charset="0"/>
                <a:cs typeface="Calibri" panose="020F0502020204030204" pitchFamily="34" charset="0"/>
              </a:rPr>
              <a:t>Is there a significant difference in BER performance of PSK between the AWGN channel and Rician channel?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600" b="1" dirty="0">
                <a:latin typeface="Calibri" panose="020F0502020204030204" pitchFamily="34" charset="0"/>
                <a:cs typeface="Times New Roman" panose="02020603050405020304" pitchFamily="18" charset="0"/>
              </a:rPr>
              <a:t>Answer: There is big difference in PER between AWGA-PSK and Rician-PSK. When signal to noise ratio increase, AWGA-PSK showed higher decreases rate of PER than Rician-PSK. Rician-PSK shows in-significant decrease in PER  in increased signal to noise ratio.</a:t>
            </a:r>
            <a:r>
              <a:rPr lang="en-US" sz="1600" dirty="0">
                <a:latin typeface="Calibri" panose="020F0502020204030204" pitchFamily="34" charset="0"/>
                <a:ea typeface="Calibri" panose="020F0502020204030204" pitchFamily="34" charset="0"/>
                <a:cs typeface="Calibri" panose="020F0502020204030204" pitchFamily="34" charset="0"/>
              </a:rPr>
              <a:t>(E</a:t>
            </a:r>
            <a:r>
              <a:rPr lang="en-US" sz="1600" baseline="-25000" dirty="0">
                <a:latin typeface="Calibri" panose="020F0502020204030204" pitchFamily="34" charset="0"/>
                <a:ea typeface="Calibri" panose="020F0502020204030204" pitchFamily="34" charset="0"/>
                <a:cs typeface="Calibri" panose="020F0502020204030204" pitchFamily="34" charset="0"/>
              </a:rPr>
              <a:t>b</a:t>
            </a:r>
            <a:r>
              <a:rPr lang="en-US" sz="1600" dirty="0">
                <a:latin typeface="Calibri" panose="020F0502020204030204" pitchFamily="34" charset="0"/>
                <a:ea typeface="Calibri" panose="020F0502020204030204" pitchFamily="34" charset="0"/>
                <a:cs typeface="Calibri" panose="020F0502020204030204" pitchFamily="34" charset="0"/>
              </a:rPr>
              <a:t>/N</a:t>
            </a:r>
            <a:r>
              <a:rPr lang="en-US" sz="1600" baseline="-25000" dirty="0">
                <a:latin typeface="Calibri" panose="020F0502020204030204" pitchFamily="34" charset="0"/>
                <a:ea typeface="Calibri" panose="020F0502020204030204" pitchFamily="34" charset="0"/>
                <a:cs typeface="Calibri" panose="020F0502020204030204" pitchFamily="34" charset="0"/>
              </a:rPr>
              <a:t>0</a:t>
            </a:r>
            <a:r>
              <a:rPr lang="en-US" sz="1600" dirty="0">
                <a:latin typeface="Calibri" panose="020F0502020204030204" pitchFamily="34" charset="0"/>
                <a:ea typeface="Calibri" panose="020F0502020204030204" pitchFamily="34" charset="0"/>
                <a:cs typeface="Calibri" panose="020F0502020204030204" pitchFamily="34" charset="0"/>
              </a:rPr>
              <a:t>).</a:t>
            </a:r>
            <a:endParaRPr lang="en-US" sz="1600" b="1" dirty="0"/>
          </a:p>
        </p:txBody>
      </p:sp>
      <p:sp>
        <p:nvSpPr>
          <p:cNvPr id="6" name="Title 1">
            <a:extLst>
              <a:ext uri="{FF2B5EF4-FFF2-40B4-BE49-F238E27FC236}">
                <a16:creationId xmlns:a16="http://schemas.microsoft.com/office/drawing/2014/main" id="{A6377E6E-C0A5-4872-8F20-1D6E94308EFE}"/>
              </a:ext>
            </a:extLst>
          </p:cNvPr>
          <p:cNvSpPr txBox="1">
            <a:spLocks/>
          </p:cNvSpPr>
          <p:nvPr/>
        </p:nvSpPr>
        <p:spPr>
          <a:xfrm>
            <a:off x="2364545" y="586154"/>
            <a:ext cx="7290484"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rgbClr val="000000"/>
                </a:solidFill>
                <a:ea typeface="Times New Roman" panose="02020603050405020304" pitchFamily="18" charset="0"/>
                <a:cs typeface="Calibri" panose="020F0502020204030204" pitchFamily="34" charset="0"/>
              </a:rPr>
              <a:t>AWGN Channel and Rician Channel </a:t>
            </a:r>
            <a:endParaRPr lang="en-US" sz="2800" dirty="0">
              <a:solidFill>
                <a:schemeClr val="dk1"/>
              </a:solidFill>
              <a:latin typeface="+mn-lt"/>
              <a:ea typeface="+mn-ea"/>
              <a:cs typeface="+mn-cs"/>
            </a:endParaRPr>
          </a:p>
        </p:txBody>
      </p:sp>
    </p:spTree>
    <p:extLst>
      <p:ext uri="{BB962C8B-B14F-4D97-AF65-F5344CB8AC3E}">
        <p14:creationId xmlns:p14="http://schemas.microsoft.com/office/powerpoint/2010/main" val="3483381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F4C9970-2941-4520-A533-5A81C4CE5BDF}"/>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4000" kern="1200">
                <a:solidFill>
                  <a:srgbClr val="FFFFFF"/>
                </a:solidFill>
                <a:latin typeface="+mj-lt"/>
                <a:ea typeface="+mj-ea"/>
                <a:cs typeface="+mj-cs"/>
              </a:rPr>
              <a:t>Challenges </a:t>
            </a:r>
          </a:p>
        </p:txBody>
      </p:sp>
      <p:graphicFrame>
        <p:nvGraphicFramePr>
          <p:cNvPr id="28" name="TextBox 2">
            <a:extLst>
              <a:ext uri="{FF2B5EF4-FFF2-40B4-BE49-F238E27FC236}">
                <a16:creationId xmlns:a16="http://schemas.microsoft.com/office/drawing/2014/main" id="{3876630B-718B-4ED5-A76C-B6ABA3A6F792}"/>
              </a:ext>
            </a:extLst>
          </p:cNvPr>
          <p:cNvGraphicFramePr/>
          <p:nvPr>
            <p:extLst>
              <p:ext uri="{D42A27DB-BD31-4B8C-83A1-F6EECF244321}">
                <p14:modId xmlns:p14="http://schemas.microsoft.com/office/powerpoint/2010/main" val="249743641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7939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2" name="Group 41">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43"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4"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5"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6"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3EE54964-5E98-40BF-B3A9-2D1D3F0D2003}"/>
              </a:ext>
            </a:extLst>
          </p:cNvPr>
          <p:cNvSpPr>
            <a:spLocks noGrp="1"/>
          </p:cNvSpPr>
          <p:nvPr>
            <p:ph type="title"/>
          </p:nvPr>
        </p:nvSpPr>
        <p:spPr>
          <a:xfrm>
            <a:off x="1047280" y="759805"/>
            <a:ext cx="10306520" cy="1325563"/>
          </a:xfrm>
        </p:spPr>
        <p:txBody>
          <a:bodyPr vert="horz" lIns="91440" tIns="45720" rIns="91440" bIns="45720" rtlCol="0" anchor="ctr">
            <a:normAutofit/>
          </a:bodyPr>
          <a:lstStyle/>
          <a:p>
            <a:pPr marL="571500" indent="-571500"/>
            <a:r>
              <a:rPr lang="en-US" sz="4000" b="1" kern="1200">
                <a:solidFill>
                  <a:srgbClr val="FFFFFF"/>
                </a:solidFill>
                <a:latin typeface="+mj-lt"/>
                <a:ea typeface="+mj-ea"/>
                <a:cs typeface="+mj-cs"/>
              </a:rPr>
              <a:t>Career Skills Acquired</a:t>
            </a:r>
          </a:p>
        </p:txBody>
      </p:sp>
      <p:pic>
        <p:nvPicPr>
          <p:cNvPr id="6" name="Graphic 5" descr="Briefcase">
            <a:extLst>
              <a:ext uri="{FF2B5EF4-FFF2-40B4-BE49-F238E27FC236}">
                <a16:creationId xmlns:a16="http://schemas.microsoft.com/office/drawing/2014/main" id="{A8C9FEAE-C772-4A39-B343-05F1BFEA06E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067" y="2535036"/>
            <a:ext cx="3209779" cy="3209779"/>
          </a:xfrm>
          <a:prstGeom prst="rect">
            <a:avLst/>
          </a:prstGeom>
        </p:spPr>
      </p:pic>
      <p:sp>
        <p:nvSpPr>
          <p:cNvPr id="3" name="TextBox 2">
            <a:extLst>
              <a:ext uri="{FF2B5EF4-FFF2-40B4-BE49-F238E27FC236}">
                <a16:creationId xmlns:a16="http://schemas.microsoft.com/office/drawing/2014/main" id="{56129F77-9354-49BF-A9CC-3EEBB428AEAB}"/>
              </a:ext>
            </a:extLst>
          </p:cNvPr>
          <p:cNvSpPr txBox="1"/>
          <p:nvPr/>
        </p:nvSpPr>
        <p:spPr>
          <a:xfrm>
            <a:off x="4354000" y="2635554"/>
            <a:ext cx="7834951" cy="3563159"/>
          </a:xfrm>
          <a:prstGeom prst="rect">
            <a:avLst/>
          </a:prstGeom>
        </p:spPr>
        <p:txBody>
          <a:bodyPr vert="horz" lIns="91440" tIns="45720" rIns="91440" bIns="45720" rtlCol="0">
            <a:normAutofit/>
          </a:bodyPr>
          <a:lstStyle/>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Telecommunication skills and barriers of communication.</a:t>
            </a: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Hardware and Software Knowledge in communication world.</a:t>
            </a: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How Antenna works .</a:t>
            </a: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Spectrum analyzing and an oscilloscope analyzing</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Input and output devices.</a:t>
            </a:r>
          </a:p>
          <a:p>
            <a:pPr marL="28575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Frequency and measurements.</a:t>
            </a:r>
          </a:p>
        </p:txBody>
      </p:sp>
    </p:spTree>
    <p:extLst>
      <p:ext uri="{BB962C8B-B14F-4D97-AF65-F5344CB8AC3E}">
        <p14:creationId xmlns:p14="http://schemas.microsoft.com/office/powerpoint/2010/main" val="2458125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1" name="Rectangle 20">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13" name="Title 12"/>
          <p:cNvSpPr>
            <a:spLocks noGrp="1"/>
          </p:cNvSpPr>
          <p:nvPr>
            <p:ph type="title"/>
          </p:nvPr>
        </p:nvSpPr>
        <p:spPr>
          <a:xfrm>
            <a:off x="573409" y="559477"/>
            <a:ext cx="3765200" cy="5709931"/>
          </a:xfrm>
        </p:spPr>
        <p:txBody>
          <a:bodyPr>
            <a:normAutofit/>
          </a:bodyPr>
          <a:lstStyle/>
          <a:p>
            <a:pPr algn="ctr"/>
            <a:r>
              <a:rPr lang="en-US" sz="4400" dirty="0"/>
              <a:t>Introduction</a:t>
            </a:r>
          </a:p>
        </p:txBody>
      </p:sp>
      <p:sp>
        <p:nvSpPr>
          <p:cNvPr id="14" name="Content Placeholder 13"/>
          <p:cNvSpPr>
            <a:spLocks noGrp="1"/>
          </p:cNvSpPr>
          <p:nvPr>
            <p:ph idx="1"/>
          </p:nvPr>
        </p:nvSpPr>
        <p:spPr>
          <a:xfrm>
            <a:off x="4677322" y="237744"/>
            <a:ext cx="7537705" cy="6152223"/>
          </a:xfrm>
        </p:spPr>
        <p:txBody>
          <a:bodyPr anchor="ctr">
            <a:noAutofit/>
          </a:bodyPr>
          <a:lstStyle/>
          <a:p>
            <a:pPr>
              <a:buFont typeface="Wingdings" panose="05000000000000000000" pitchFamily="2" charset="2"/>
              <a:buChar char="v"/>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buFont typeface="Wingdings" panose="05000000000000000000" pitchFamily="2" charset="2"/>
              <a:buChar char="v"/>
            </a:pPr>
            <a:r>
              <a:rPr lang="en-US" sz="2000" dirty="0">
                <a:latin typeface="Arial" panose="020B0604020202020204" pitchFamily="34" charset="0"/>
                <a:ea typeface="Calibri" panose="020F0502020204030204" pitchFamily="34" charset="0"/>
                <a:cs typeface="Arial" panose="020B0604020202020204" pitchFamily="34" charset="0"/>
              </a:rPr>
              <a:t>E</a:t>
            </a:r>
            <a:r>
              <a:rPr lang="en-US" sz="2000" dirty="0">
                <a:effectLst/>
                <a:latin typeface="Arial" panose="020B0604020202020204" pitchFamily="34" charset="0"/>
                <a:ea typeface="Calibri" panose="020F0502020204030204" pitchFamily="34" charset="0"/>
                <a:cs typeface="Arial" panose="020B0604020202020204" pitchFamily="34" charset="0"/>
              </a:rPr>
              <a:t>xploring the capabilities of a spectrum analyzer and an oscilloscope for analyzing the time-domain and frequency domain characteristics of a square wave signal.</a:t>
            </a:r>
          </a:p>
          <a:p>
            <a:pPr>
              <a:buFont typeface="Wingdings" panose="05000000000000000000" pitchFamily="2" charset="2"/>
              <a:buChar char="v"/>
            </a:pPr>
            <a:r>
              <a:rPr lang="en-US" sz="2000" dirty="0">
                <a:latin typeface="Arial" panose="020B0604020202020204" pitchFamily="34" charset="0"/>
                <a:ea typeface="Calibri" panose="020F0502020204030204" pitchFamily="34" charset="0"/>
                <a:cs typeface="Arial" panose="020B0604020202020204" pitchFamily="34" charset="0"/>
              </a:rPr>
              <a:t>S</a:t>
            </a:r>
            <a:r>
              <a:rPr lang="en-US" sz="2000" dirty="0">
                <a:effectLst/>
                <a:latin typeface="Arial" panose="020B0604020202020204" pitchFamily="34" charset="0"/>
                <a:ea typeface="Calibri" panose="020F0502020204030204" pitchFamily="34" charset="0"/>
                <a:cs typeface="Arial" panose="020B0604020202020204" pitchFamily="34" charset="0"/>
              </a:rPr>
              <a:t>imulating a PCM system and comparing the original input signal at the transmitter to the recovered signal at the receiver as well as plotting the power spectral densities of common line codes and comparing their required frequency spectrum.</a:t>
            </a:r>
          </a:p>
          <a:p>
            <a:pPr>
              <a:buFont typeface="Wingdings" panose="05000000000000000000" pitchFamily="2" charset="2"/>
              <a:buChar char="v"/>
            </a:pPr>
            <a:r>
              <a:rPr lang="en-US" sz="2000" dirty="0">
                <a:latin typeface="Arial" panose="020B0604020202020204" pitchFamily="34" charset="0"/>
                <a:ea typeface="Calibri" panose="020F0502020204030204" pitchFamily="34" charset="0"/>
                <a:cs typeface="Arial" panose="020B0604020202020204" pitchFamily="34" charset="0"/>
              </a:rPr>
              <a:t>N</a:t>
            </a:r>
            <a:r>
              <a:rPr lang="en-US" sz="2000" dirty="0">
                <a:effectLst/>
                <a:latin typeface="Arial" panose="020B0604020202020204" pitchFamily="34" charset="0"/>
                <a:ea typeface="Calibri" panose="020F0502020204030204" pitchFamily="34" charset="0"/>
                <a:cs typeface="Arial" panose="020B0604020202020204" pitchFamily="34" charset="0"/>
              </a:rPr>
              <a:t>etwork cabling installation standards used in structured cabling systems for multimedia communication.</a:t>
            </a:r>
          </a:p>
          <a:p>
            <a:pPr>
              <a:buFont typeface="Wingdings" panose="05000000000000000000" pitchFamily="2" charset="2"/>
              <a:buChar char="v"/>
            </a:pPr>
            <a:r>
              <a:rPr lang="en-US" sz="2000" dirty="0">
                <a:latin typeface="Arial" panose="020B0604020202020204" pitchFamily="34" charset="0"/>
                <a:ea typeface="Calibri" panose="020F0502020204030204" pitchFamily="34" charset="0"/>
                <a:cs typeface="Arial" panose="020B0604020202020204" pitchFamily="34" charset="0"/>
              </a:rPr>
              <a:t>A</a:t>
            </a:r>
            <a:r>
              <a:rPr lang="en-US" sz="2000" dirty="0">
                <a:effectLst/>
                <a:latin typeface="Arial" panose="020B0604020202020204" pitchFamily="34" charset="0"/>
                <a:ea typeface="Calibri" panose="020F0502020204030204" pitchFamily="34" charset="0"/>
                <a:cs typeface="Arial" panose="020B0604020202020204" pitchFamily="34" charset="0"/>
              </a:rPr>
              <a:t>nalyzing the relationship between the signal frequency, antenna size, and antenna gain as well as analyzing the relationship between the signal frequency, distance, and free space path loss.</a:t>
            </a:r>
          </a:p>
          <a:p>
            <a:pPr>
              <a:buFont typeface="Wingdings" panose="05000000000000000000" pitchFamily="2" charset="2"/>
              <a:buChar char="v"/>
            </a:pPr>
            <a:r>
              <a:rPr lang="en-US" sz="2000" dirty="0">
                <a:latin typeface="Arial" panose="020B0604020202020204" pitchFamily="34" charset="0"/>
                <a:ea typeface="Calibri" panose="020F0502020204030204" pitchFamily="34" charset="0"/>
                <a:cs typeface="Arial" panose="020B0604020202020204" pitchFamily="34" charset="0"/>
              </a:rPr>
              <a:t>E</a:t>
            </a:r>
            <a:r>
              <a:rPr lang="en-US" sz="2000" dirty="0">
                <a:effectLst/>
                <a:latin typeface="Arial" panose="020B0604020202020204" pitchFamily="34" charset="0"/>
                <a:ea typeface="Calibri" panose="020F0502020204030204" pitchFamily="34" charset="0"/>
                <a:cs typeface="Arial" panose="020B0604020202020204" pitchFamily="34" charset="0"/>
              </a:rPr>
              <a:t>xploring and analyzing the BER performance of wireline and optical channels that use FSK, PSK, and DPSK as well as exploring and analyzing the BER performance of wireless channels that use PSK.</a:t>
            </a:r>
          </a:p>
          <a:p>
            <a:pPr marL="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7E491-A953-4521-986E-5AA1AA4A9C82}"/>
              </a:ext>
            </a:extLst>
          </p:cNvPr>
          <p:cNvSpPr>
            <a:spLocks noGrp="1"/>
          </p:cNvSpPr>
          <p:nvPr>
            <p:ph type="title"/>
          </p:nvPr>
        </p:nvSpPr>
        <p:spPr>
          <a:xfrm>
            <a:off x="525839" y="1348594"/>
            <a:ext cx="9144000" cy="1564716"/>
          </a:xfrm>
        </p:spPr>
        <p:txBody>
          <a:bodyPr vert="horz" lIns="91440" tIns="45720" rIns="91440" bIns="45720" rtlCol="0" anchor="b">
            <a:normAutofit/>
          </a:bodyPr>
          <a:lstStyle/>
          <a:p>
            <a:r>
              <a:rPr lang="en-US" sz="4800" kern="1200" dirty="0">
                <a:solidFill>
                  <a:schemeClr val="tx1"/>
                </a:solidFill>
                <a:latin typeface="+mj-lt"/>
                <a:ea typeface="+mj-ea"/>
                <a:cs typeface="+mj-cs"/>
              </a:rPr>
              <a:t>Conclusion</a:t>
            </a:r>
          </a:p>
        </p:txBody>
      </p:sp>
      <p:sp>
        <p:nvSpPr>
          <p:cNvPr id="34"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8" name="Freeform: Shape 37">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C34C839A-5565-499C-B8A6-13FC8E4CDBFB}"/>
              </a:ext>
            </a:extLst>
          </p:cNvPr>
          <p:cNvSpPr txBox="1"/>
          <p:nvPr/>
        </p:nvSpPr>
        <p:spPr>
          <a:xfrm>
            <a:off x="238539" y="2816936"/>
            <a:ext cx="11635410"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This project introduced me with good understanding of Communication systems and devices as well as how things works in the real world like Radios and TVs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project is hands on training for beginner IT techs. </a:t>
            </a:r>
            <a:endParaRPr kumimoji="0" lang="am-ET" sz="1800" b="0" i="0" u="none" strike="noStrike" kern="1200" cap="none" spc="0" normalizeH="0" baseline="0" noProof="0" dirty="0">
              <a:ln>
                <a:noFill/>
              </a:ln>
              <a:solidFill>
                <a:prstClr val="black"/>
              </a:solidFill>
              <a:effectLst/>
              <a:uLnTx/>
              <a:uFillTx/>
              <a:latin typeface="Nyala" panose="02000504070300020003" pitchFamily="2" charset="0"/>
              <a:ea typeface="+mn-ea"/>
              <a:cs typeface="+mn-cs"/>
            </a:endParaRPr>
          </a:p>
        </p:txBody>
      </p:sp>
    </p:spTree>
    <p:extLst>
      <p:ext uri="{BB962C8B-B14F-4D97-AF65-F5344CB8AC3E}">
        <p14:creationId xmlns:p14="http://schemas.microsoft.com/office/powerpoint/2010/main" val="2497100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4DEAAA5-989D-4B68-BAC3-164C5D121040}"/>
              </a:ext>
            </a:extLst>
          </p:cNvPr>
          <p:cNvGraphicFramePr>
            <a:graphicFrameLocks noGrp="1"/>
          </p:cNvGraphicFramePr>
          <p:nvPr>
            <p:ph idx="1"/>
          </p:nvPr>
        </p:nvGraphicFramePr>
        <p:xfrm>
          <a:off x="2542831" y="4723791"/>
          <a:ext cx="6781800" cy="1828800"/>
        </p:xfrm>
        <a:graphic>
          <a:graphicData uri="http://schemas.openxmlformats.org/drawingml/2006/table">
            <a:tbl>
              <a:tblPr firstRow="1" firstCol="1" bandRow="1">
                <a:tableStyleId>{5C22544A-7EE6-4342-B048-85BDC9FD1C3A}</a:tableStyleId>
              </a:tblPr>
              <a:tblGrid>
                <a:gridCol w="3390482">
                  <a:extLst>
                    <a:ext uri="{9D8B030D-6E8A-4147-A177-3AD203B41FA5}">
                      <a16:colId xmlns:a16="http://schemas.microsoft.com/office/drawing/2014/main" val="2283298078"/>
                    </a:ext>
                  </a:extLst>
                </a:gridCol>
                <a:gridCol w="3391318">
                  <a:extLst>
                    <a:ext uri="{9D8B030D-6E8A-4147-A177-3AD203B41FA5}">
                      <a16:colId xmlns:a16="http://schemas.microsoft.com/office/drawing/2014/main" val="2674843448"/>
                    </a:ext>
                  </a:extLst>
                </a:gridCol>
              </a:tblGrid>
              <a:tr h="304800">
                <a:tc>
                  <a:txBody>
                    <a:bodyPr/>
                    <a:lstStyle/>
                    <a:p>
                      <a:pPr marL="0" marR="0" algn="ctr">
                        <a:lnSpc>
                          <a:spcPct val="115000"/>
                        </a:lnSpc>
                        <a:spcBef>
                          <a:spcPts val="300"/>
                        </a:spcBef>
                        <a:spcAft>
                          <a:spcPts val="300"/>
                        </a:spcAft>
                      </a:pPr>
                      <a:r>
                        <a:rPr lang="en-US" sz="1200" dirty="0">
                          <a:effectLst/>
                        </a:rPr>
                        <a:t>Harmonic Frequency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n-US" sz="1200" dirty="0">
                          <a:effectLst/>
                        </a:rPr>
                        <a:t>Signal (Volts)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6106624"/>
                  </a:ext>
                </a:extLst>
              </a:tr>
              <a:tr h="304800">
                <a:tc>
                  <a:txBody>
                    <a:bodyPr/>
                    <a:lstStyle/>
                    <a:p>
                      <a:pPr marL="0" marR="0" algn="ctr">
                        <a:lnSpc>
                          <a:spcPct val="115000"/>
                        </a:lnSpc>
                        <a:spcBef>
                          <a:spcPts val="300"/>
                        </a:spcBef>
                        <a:spcAft>
                          <a:spcPts val="300"/>
                        </a:spcAft>
                      </a:pPr>
                      <a:r>
                        <a:rPr lang="en-US" sz="1200" dirty="0">
                          <a:effectLst/>
                        </a:rPr>
                        <a:t>20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2.281V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1861742"/>
                  </a:ext>
                </a:extLst>
              </a:tr>
              <a:tr h="304800">
                <a:tc>
                  <a:txBody>
                    <a:bodyPr/>
                    <a:lstStyle/>
                    <a:p>
                      <a:pPr marL="0" marR="0" algn="ctr">
                        <a:lnSpc>
                          <a:spcPct val="115000"/>
                        </a:lnSpc>
                        <a:spcBef>
                          <a:spcPts val="300"/>
                        </a:spcBef>
                        <a:spcAft>
                          <a:spcPts val="300"/>
                        </a:spcAft>
                      </a:pPr>
                      <a:r>
                        <a:rPr lang="en-US" sz="1200" dirty="0">
                          <a:effectLst/>
                        </a:rPr>
                        <a:t>40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38.08mV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2863469"/>
                  </a:ext>
                </a:extLst>
              </a:tr>
              <a:tr h="304800">
                <a:tc>
                  <a:txBody>
                    <a:bodyPr/>
                    <a:lstStyle/>
                    <a:p>
                      <a:pPr marL="0" marR="0" algn="ctr">
                        <a:lnSpc>
                          <a:spcPct val="115000"/>
                        </a:lnSpc>
                        <a:spcBef>
                          <a:spcPts val="300"/>
                        </a:spcBef>
                        <a:spcAft>
                          <a:spcPts val="300"/>
                        </a:spcAft>
                      </a:pPr>
                      <a:r>
                        <a:rPr lang="en-US" sz="1200" dirty="0">
                          <a:effectLst/>
                        </a:rPr>
                        <a:t>60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765.244mV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9425562"/>
                  </a:ext>
                </a:extLst>
              </a:tr>
              <a:tr h="304800">
                <a:tc>
                  <a:txBody>
                    <a:bodyPr/>
                    <a:lstStyle/>
                    <a:p>
                      <a:pPr marL="0" marR="0" algn="ctr">
                        <a:lnSpc>
                          <a:spcPct val="115000"/>
                        </a:lnSpc>
                        <a:spcBef>
                          <a:spcPts val="300"/>
                        </a:spcBef>
                        <a:spcAft>
                          <a:spcPts val="300"/>
                        </a:spcAft>
                      </a:pPr>
                      <a:r>
                        <a:rPr lang="en-US" sz="1200" dirty="0">
                          <a:effectLst/>
                        </a:rPr>
                        <a:t>80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26.358mV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9174102"/>
                  </a:ext>
                </a:extLst>
              </a:tr>
              <a:tr h="304800">
                <a:tc>
                  <a:txBody>
                    <a:bodyPr/>
                    <a:lstStyle/>
                    <a:p>
                      <a:pPr marL="0" marR="0" algn="ctr">
                        <a:lnSpc>
                          <a:spcPct val="115000"/>
                        </a:lnSpc>
                        <a:spcBef>
                          <a:spcPts val="300"/>
                        </a:spcBef>
                        <a:spcAft>
                          <a:spcPts val="300"/>
                        </a:spcAft>
                      </a:pPr>
                      <a:r>
                        <a:rPr lang="en-US" sz="1200" dirty="0">
                          <a:effectLst/>
                        </a:rPr>
                        <a:t>100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300"/>
                        </a:spcBef>
                        <a:spcAft>
                          <a:spcPts val="300"/>
                        </a:spcAft>
                      </a:pPr>
                      <a:r>
                        <a:rPr lang="en-US" sz="1200" dirty="0">
                          <a:effectLst/>
                        </a:rPr>
                        <a:t> 395.904mV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5812658"/>
                  </a:ext>
                </a:extLst>
              </a:tr>
            </a:tbl>
          </a:graphicData>
        </a:graphic>
      </p:graphicFrame>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323708" y="1007165"/>
            <a:ext cx="7201293" cy="76775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ea typeface="Calibri" panose="020F0502020204030204" pitchFamily="34" charset="0"/>
                <a:cs typeface="Times New Roman" panose="02020603050405020304" pitchFamily="18" charset="0"/>
              </a:rPr>
              <a:t>The screenshot should show the spectrum analyzer displaying the signal’s harmonic spectrum and its panel settings. Record the signal voltage at each of the frequencies in the table.</a:t>
            </a:r>
            <a:endParaRPr lang="en-US" sz="1600" dirty="0"/>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2323707" y="342900"/>
            <a:ext cx="2819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dk1"/>
                </a:solidFill>
              </a:rPr>
              <a:t>Baseband Signals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3" y="1905000"/>
            <a:ext cx="6781800" cy="2308324"/>
          </a:xfrm>
          <a:prstGeom prst="rect">
            <a:avLst/>
          </a:prstGeom>
          <a:noFill/>
        </p:spPr>
        <p:txBody>
          <a:bodyPr wrap="square" rtlCol="0">
            <a:spAutoFit/>
          </a:bodyPr>
          <a:lstStyle/>
          <a:p>
            <a:r>
              <a:rPr lang="en-US" dirty="0"/>
              <a:t>SCREENSHOT HERE</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descr="A screenshot of a computer&#10;&#10;Description automatically generated with medium confidence">
            <a:extLst>
              <a:ext uri="{FF2B5EF4-FFF2-40B4-BE49-F238E27FC236}">
                <a16:creationId xmlns:a16="http://schemas.microsoft.com/office/drawing/2014/main" id="{F7CAEBC2-5754-4A32-BEE4-99F7E5233392}"/>
              </a:ext>
            </a:extLst>
          </p:cNvPr>
          <p:cNvPicPr>
            <a:picLocks noChangeAspect="1"/>
          </p:cNvPicPr>
          <p:nvPr/>
        </p:nvPicPr>
        <p:blipFill rotWithShape="1">
          <a:blip r:embed="rId2">
            <a:extLst>
              <a:ext uri="{28A0092B-C50C-407E-A947-70E740481C1C}">
                <a14:useLocalDpi xmlns:a14="http://schemas.microsoft.com/office/drawing/2010/main" val="0"/>
              </a:ext>
            </a:extLst>
          </a:blip>
          <a:srcRect l="18582" t="27385" r="13934"/>
          <a:stretch/>
        </p:blipFill>
        <p:spPr>
          <a:xfrm>
            <a:off x="2323707" y="2274838"/>
            <a:ext cx="6781800" cy="2308324"/>
          </a:xfrm>
          <a:prstGeom prst="rect">
            <a:avLst/>
          </a:prstGeom>
        </p:spPr>
      </p:pic>
    </p:spTree>
    <p:extLst>
      <p:ext uri="{BB962C8B-B14F-4D97-AF65-F5344CB8AC3E}">
        <p14:creationId xmlns:p14="http://schemas.microsoft.com/office/powerpoint/2010/main" val="3783670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a:extLst>
              <a:ext uri="{FF2B5EF4-FFF2-40B4-BE49-F238E27FC236}">
                <a16:creationId xmlns:a16="http://schemas.microsoft.com/office/drawing/2014/main" id="{4061585F-0F5E-4488-99B8-EDB4D3903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0574" y="2573796"/>
            <a:ext cx="3175738" cy="1427499"/>
          </a:xfrm>
          <a:prstGeom prst="rect">
            <a:avLst/>
          </a:prstGeom>
        </p:spPr>
      </p:pic>
      <p:pic>
        <p:nvPicPr>
          <p:cNvPr id="6" name="Picture 5" descr="Graphical user interface&#10;&#10;Description automatically generated">
            <a:extLst>
              <a:ext uri="{FF2B5EF4-FFF2-40B4-BE49-F238E27FC236}">
                <a16:creationId xmlns:a16="http://schemas.microsoft.com/office/drawing/2014/main" id="{12B0F227-0466-4F33-8D8F-AA514A8ABD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4660" y="2563633"/>
            <a:ext cx="3303028" cy="1494968"/>
          </a:xfrm>
          <a:prstGeom prst="rect">
            <a:avLst/>
          </a:prstGeom>
        </p:spPr>
      </p:pic>
      <p:pic>
        <p:nvPicPr>
          <p:cNvPr id="8" name="Picture 7" descr="Graphical user interface&#10;&#10;Description automatically generated">
            <a:extLst>
              <a:ext uri="{FF2B5EF4-FFF2-40B4-BE49-F238E27FC236}">
                <a16:creationId xmlns:a16="http://schemas.microsoft.com/office/drawing/2014/main" id="{A2EC42C9-E43C-449E-A703-2969CF782D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00" y="2497342"/>
            <a:ext cx="3048000" cy="1494969"/>
          </a:xfrm>
          <a:prstGeom prst="rect">
            <a:avLst/>
          </a:prstGeom>
        </p:spPr>
      </p:pic>
      <p:pic>
        <p:nvPicPr>
          <p:cNvPr id="10" name="Picture 9" descr="Graphical user interface&#10;&#10;Description automatically generated">
            <a:extLst>
              <a:ext uri="{FF2B5EF4-FFF2-40B4-BE49-F238E27FC236}">
                <a16:creationId xmlns:a16="http://schemas.microsoft.com/office/drawing/2014/main" id="{9F6AE842-6833-45D5-A1DF-823566680AB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69784" y="4187565"/>
            <a:ext cx="4328033" cy="1982785"/>
          </a:xfrm>
          <a:prstGeom prst="rect">
            <a:avLst/>
          </a:prstGeom>
        </p:spPr>
      </p:pic>
      <p:pic>
        <p:nvPicPr>
          <p:cNvPr id="12" name="Picture 11" descr="Graphical user interface&#10;&#10;Description automatically generated">
            <a:extLst>
              <a:ext uri="{FF2B5EF4-FFF2-40B4-BE49-F238E27FC236}">
                <a16:creationId xmlns:a16="http://schemas.microsoft.com/office/drawing/2014/main" id="{EEA5F9B1-7D48-4E0D-AAFF-81A9D5B0D76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63409" y="4183303"/>
            <a:ext cx="4627275" cy="2130475"/>
          </a:xfrm>
          <a:prstGeom prst="rect">
            <a:avLst/>
          </a:prstGeom>
        </p:spPr>
      </p:pic>
      <p:sp>
        <p:nvSpPr>
          <p:cNvPr id="2" name="Title 1">
            <a:extLst>
              <a:ext uri="{FF2B5EF4-FFF2-40B4-BE49-F238E27FC236}">
                <a16:creationId xmlns:a16="http://schemas.microsoft.com/office/drawing/2014/main" id="{FA34CFC3-2327-4EE9-88CD-563149C23199}"/>
              </a:ext>
            </a:extLst>
          </p:cNvPr>
          <p:cNvSpPr>
            <a:spLocks noGrp="1"/>
          </p:cNvSpPr>
          <p:nvPr>
            <p:ph type="title"/>
          </p:nvPr>
        </p:nvSpPr>
        <p:spPr>
          <a:xfrm>
            <a:off x="2244090" y="434101"/>
            <a:ext cx="7709978" cy="1362042"/>
          </a:xfrm>
        </p:spPr>
        <p:txBody>
          <a:bodyPr vert="horz" lIns="91440" tIns="45720" rIns="91440" bIns="45720" rtlCol="0" anchor="b">
            <a:normAutofit/>
          </a:bodyPr>
          <a:lstStyle/>
          <a:p>
            <a:pPr algn="l">
              <a:lnSpc>
                <a:spcPct val="90000"/>
              </a:lnSpc>
            </a:pPr>
            <a:r>
              <a:rPr lang="en-US" sz="4200">
                <a:solidFill>
                  <a:schemeClr val="bg1"/>
                </a:solidFill>
                <a:ea typeface="+mj-ea"/>
                <a:cs typeface="+mj-cs"/>
              </a:rPr>
              <a:t>Additional screen shots</a:t>
            </a:r>
          </a:p>
        </p:txBody>
      </p:sp>
    </p:spTree>
    <p:extLst>
      <p:ext uri="{BB962C8B-B14F-4D97-AF65-F5344CB8AC3E}">
        <p14:creationId xmlns:p14="http://schemas.microsoft.com/office/powerpoint/2010/main" val="2559398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323708" y="1007164"/>
            <a:ext cx="7201293"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latin typeface="Calibri" panose="020F0502020204030204" pitchFamily="34" charset="0"/>
                <a:ea typeface="Calibri" panose="020F0502020204030204" pitchFamily="34" charset="0"/>
                <a:cs typeface="Times New Roman" panose="02020603050405020304" pitchFamily="18" charset="0"/>
              </a:rPr>
              <a:t>The screenshot of the Oscilloscope should include the signal and the panel settings of the oscilloscope. The screenshot of the Spectrum Analyzer should include the signal and the panel setting of the analyzer.</a:t>
            </a: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2323075" y="321364"/>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dk1"/>
                </a:solidFill>
              </a:rPr>
              <a:t>AM Signals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8" name="Table 7">
            <a:extLst>
              <a:ext uri="{FF2B5EF4-FFF2-40B4-BE49-F238E27FC236}">
                <a16:creationId xmlns:a16="http://schemas.microsoft.com/office/drawing/2014/main" id="{1C916195-7F97-463B-B5B0-9B4ABD2058DF}"/>
              </a:ext>
            </a:extLst>
          </p:cNvPr>
          <p:cNvGraphicFramePr>
            <a:graphicFrameLocks noGrp="1"/>
          </p:cNvGraphicFramePr>
          <p:nvPr/>
        </p:nvGraphicFramePr>
        <p:xfrm>
          <a:off x="6096000" y="4876800"/>
          <a:ext cx="3886200" cy="1320696"/>
        </p:xfrm>
        <a:graphic>
          <a:graphicData uri="http://schemas.openxmlformats.org/drawingml/2006/table">
            <a:tbl>
              <a:tblPr firstRow="1" firstCol="1" bandRow="1">
                <a:tableStyleId>{5C22544A-7EE6-4342-B048-85BDC9FD1C3A}</a:tableStyleId>
              </a:tblPr>
              <a:tblGrid>
                <a:gridCol w="1942728">
                  <a:extLst>
                    <a:ext uri="{9D8B030D-6E8A-4147-A177-3AD203B41FA5}">
                      <a16:colId xmlns:a16="http://schemas.microsoft.com/office/drawing/2014/main" val="3773361267"/>
                    </a:ext>
                  </a:extLst>
                </a:gridCol>
                <a:gridCol w="1943472">
                  <a:extLst>
                    <a:ext uri="{9D8B030D-6E8A-4147-A177-3AD203B41FA5}">
                      <a16:colId xmlns:a16="http://schemas.microsoft.com/office/drawing/2014/main" val="3948875591"/>
                    </a:ext>
                  </a:extLst>
                </a:gridCol>
              </a:tblGrid>
              <a:tr h="330174">
                <a:tc>
                  <a:txBody>
                    <a:bodyPr/>
                    <a:lstStyle/>
                    <a:p>
                      <a:pPr marL="0" marR="0" algn="ctr">
                        <a:lnSpc>
                          <a:spcPct val="115000"/>
                        </a:lnSpc>
                        <a:spcBef>
                          <a:spcPts val="0"/>
                        </a:spcBef>
                        <a:spcAft>
                          <a:spcPts val="0"/>
                        </a:spcAft>
                      </a:pPr>
                      <a:r>
                        <a:rPr lang="en-US" sz="1200" dirty="0">
                          <a:effectLst/>
                        </a:rPr>
                        <a:t>AM Modulation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Frequency (kHz)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4259114"/>
                  </a:ext>
                </a:extLst>
              </a:tr>
              <a:tr h="330174">
                <a:tc>
                  <a:txBody>
                    <a:bodyPr/>
                    <a:lstStyle/>
                    <a:p>
                      <a:pPr marL="0" marR="0">
                        <a:lnSpc>
                          <a:spcPct val="115000"/>
                        </a:lnSpc>
                        <a:spcBef>
                          <a:spcPts val="0"/>
                        </a:spcBef>
                        <a:spcAft>
                          <a:spcPts val="0"/>
                        </a:spcAft>
                      </a:pPr>
                      <a:r>
                        <a:rPr lang="en-US" sz="1200" dirty="0">
                          <a:effectLst/>
                        </a:rPr>
                        <a:t>Lower side band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 1.02kHz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7195065"/>
                  </a:ext>
                </a:extLst>
              </a:tr>
              <a:tr h="330174">
                <a:tc>
                  <a:txBody>
                    <a:bodyPr/>
                    <a:lstStyle/>
                    <a:p>
                      <a:pPr marL="0" marR="0">
                        <a:lnSpc>
                          <a:spcPct val="115000"/>
                        </a:lnSpc>
                        <a:spcBef>
                          <a:spcPts val="0"/>
                        </a:spcBef>
                        <a:spcAft>
                          <a:spcPts val="0"/>
                        </a:spcAft>
                      </a:pPr>
                      <a:r>
                        <a:rPr lang="en-US" sz="1200">
                          <a:effectLst/>
                        </a:rPr>
                        <a:t>Carrier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 97.07khz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0991836"/>
                  </a:ext>
                </a:extLst>
              </a:tr>
              <a:tr h="330174">
                <a:tc>
                  <a:txBody>
                    <a:bodyPr/>
                    <a:lstStyle/>
                    <a:p>
                      <a:pPr marL="0" marR="0">
                        <a:lnSpc>
                          <a:spcPct val="115000"/>
                        </a:lnSpc>
                        <a:spcBef>
                          <a:spcPts val="0"/>
                        </a:spcBef>
                        <a:spcAft>
                          <a:spcPts val="0"/>
                        </a:spcAft>
                      </a:pPr>
                      <a:r>
                        <a:rPr lang="en-US" sz="1200">
                          <a:effectLst/>
                        </a:rPr>
                        <a:t>Upper side band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 51.76kHz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5117150"/>
                  </a:ext>
                </a:extLst>
              </a:tr>
            </a:tbl>
          </a:graphicData>
        </a:graphic>
      </p:graphicFrame>
      <p:sp>
        <p:nvSpPr>
          <p:cNvPr id="9" name="TextBox 8">
            <a:extLst>
              <a:ext uri="{FF2B5EF4-FFF2-40B4-BE49-F238E27FC236}">
                <a16:creationId xmlns:a16="http://schemas.microsoft.com/office/drawing/2014/main" id="{F4CC2A37-9FA8-42F2-B902-A045428BD151}"/>
              </a:ext>
            </a:extLst>
          </p:cNvPr>
          <p:cNvSpPr txBox="1"/>
          <p:nvPr/>
        </p:nvSpPr>
        <p:spPr>
          <a:xfrm>
            <a:off x="2209801" y="1981200"/>
            <a:ext cx="3714553" cy="3970318"/>
          </a:xfrm>
          <a:prstGeom prst="rect">
            <a:avLst/>
          </a:prstGeom>
          <a:noFill/>
        </p:spPr>
        <p:txBody>
          <a:bodyPr wrap="square" rtlCol="0">
            <a:spAutoFit/>
          </a:bodyPr>
          <a:lstStyle/>
          <a:p>
            <a:r>
              <a:rPr lang="en-US" dirty="0"/>
              <a:t>Oscilloscope screenshot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0" name="TextBox 9">
            <a:extLst>
              <a:ext uri="{FF2B5EF4-FFF2-40B4-BE49-F238E27FC236}">
                <a16:creationId xmlns:a16="http://schemas.microsoft.com/office/drawing/2014/main" id="{B49D7382-4D15-46DC-A34D-740894424E53}"/>
              </a:ext>
            </a:extLst>
          </p:cNvPr>
          <p:cNvSpPr txBox="1"/>
          <p:nvPr/>
        </p:nvSpPr>
        <p:spPr>
          <a:xfrm>
            <a:off x="5962452" y="1981201"/>
            <a:ext cx="3772294" cy="2585323"/>
          </a:xfrm>
          <a:prstGeom prst="rect">
            <a:avLst/>
          </a:prstGeom>
          <a:noFill/>
        </p:spPr>
        <p:txBody>
          <a:bodyPr wrap="square" rtlCol="0">
            <a:spAutoFit/>
          </a:bodyPr>
          <a:lstStyle/>
          <a:p>
            <a:r>
              <a:rPr lang="en-US" dirty="0"/>
              <a:t>Spectrum Analyzer screenshot here</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descr="A screenshot of a computer&#10;&#10;Description automatically generated with medium confidence">
            <a:extLst>
              <a:ext uri="{FF2B5EF4-FFF2-40B4-BE49-F238E27FC236}">
                <a16:creationId xmlns:a16="http://schemas.microsoft.com/office/drawing/2014/main" id="{5D873937-CFE7-4D52-B277-D4B5F0208AAE}"/>
              </a:ext>
            </a:extLst>
          </p:cNvPr>
          <p:cNvPicPr>
            <a:picLocks noChangeAspect="1"/>
          </p:cNvPicPr>
          <p:nvPr/>
        </p:nvPicPr>
        <p:blipFill rotWithShape="1">
          <a:blip r:embed="rId2">
            <a:extLst>
              <a:ext uri="{28A0092B-C50C-407E-A947-70E740481C1C}">
                <a14:useLocalDpi xmlns:a14="http://schemas.microsoft.com/office/drawing/2010/main" val="0"/>
              </a:ext>
            </a:extLst>
          </a:blip>
          <a:srcRect t="1" r="48718" b="953"/>
          <a:stretch/>
        </p:blipFill>
        <p:spPr>
          <a:xfrm>
            <a:off x="1524000" y="2361140"/>
            <a:ext cx="4572000" cy="3456418"/>
          </a:xfrm>
          <a:prstGeom prst="rect">
            <a:avLst/>
          </a:prstGeom>
        </p:spPr>
      </p:pic>
      <p:pic>
        <p:nvPicPr>
          <p:cNvPr id="11" name="Picture 10" descr="A screenshot of a computer&#10;&#10;Description automatically generated with medium confidence">
            <a:extLst>
              <a:ext uri="{FF2B5EF4-FFF2-40B4-BE49-F238E27FC236}">
                <a16:creationId xmlns:a16="http://schemas.microsoft.com/office/drawing/2014/main" id="{9F22DF1B-D8A6-43A7-BDCD-958A33738AE9}"/>
              </a:ext>
            </a:extLst>
          </p:cNvPr>
          <p:cNvPicPr>
            <a:picLocks noChangeAspect="1"/>
          </p:cNvPicPr>
          <p:nvPr/>
        </p:nvPicPr>
        <p:blipFill rotWithShape="1">
          <a:blip r:embed="rId3">
            <a:extLst>
              <a:ext uri="{28A0092B-C50C-407E-A947-70E740481C1C}">
                <a14:useLocalDpi xmlns:a14="http://schemas.microsoft.com/office/drawing/2010/main" val="0"/>
              </a:ext>
            </a:extLst>
          </a:blip>
          <a:srcRect l="20000" t="29575" r="19167"/>
          <a:stretch/>
        </p:blipFill>
        <p:spPr>
          <a:xfrm>
            <a:off x="6133515" y="2264512"/>
            <a:ext cx="4603175" cy="21742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93724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323076" y="1000862"/>
            <a:ext cx="7201293"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latin typeface="Calibri" panose="020F0502020204030204" pitchFamily="34" charset="0"/>
                <a:ea typeface="Calibri" panose="020F0502020204030204" pitchFamily="34" charset="0"/>
              </a:rPr>
              <a:t>Develop equations for the carrier and modulating signals and plot the equation for the composite modulated signal V</a:t>
            </a:r>
            <a:r>
              <a:rPr lang="en-US" sz="1600" baseline="-25000" dirty="0">
                <a:latin typeface="Calibri" panose="020F0502020204030204" pitchFamily="34" charset="0"/>
                <a:ea typeface="Calibri" panose="020F0502020204030204" pitchFamily="34" charset="0"/>
              </a:rPr>
              <a:t>AM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2323075" y="321364"/>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dk1"/>
                </a:solidFill>
              </a:rPr>
              <a:t>AM Signals Cont.</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F4CC2A37-9FA8-42F2-B902-A045428BD151}"/>
              </a:ext>
            </a:extLst>
          </p:cNvPr>
          <p:cNvSpPr txBox="1"/>
          <p:nvPr/>
        </p:nvSpPr>
        <p:spPr>
          <a:xfrm>
            <a:off x="2060821" y="1850639"/>
            <a:ext cx="7611795" cy="1646605"/>
          </a:xfrm>
          <a:prstGeom prst="rect">
            <a:avLst/>
          </a:prstGeom>
          <a:noFill/>
        </p:spPr>
        <p:txBody>
          <a:bodyPr wrap="square" rtlCol="0">
            <a:spAutoFit/>
          </a:bodyPr>
          <a:lstStyle/>
          <a:p>
            <a:r>
              <a:rPr lang="en-US" dirty="0"/>
              <a:t>Equations here:</a:t>
            </a:r>
          </a:p>
          <a:p>
            <a:r>
              <a:rPr lang="en-US" dirty="0" err="1"/>
              <a:t>Vc</a:t>
            </a:r>
            <a:r>
              <a:rPr lang="en-US" dirty="0"/>
              <a:t>=</a:t>
            </a:r>
            <a:r>
              <a:rPr lang="en-US" dirty="0" err="1"/>
              <a:t>Vp</a:t>
            </a:r>
            <a:r>
              <a:rPr lang="en-US" dirty="0"/>
              <a:t> sin(2π</a:t>
            </a:r>
            <a:r>
              <a:rPr lang="en-US" dirty="0" err="1"/>
              <a:t>fct</a:t>
            </a:r>
            <a:r>
              <a:rPr lang="en-US" dirty="0"/>
              <a:t>+</a:t>
            </a:r>
            <a:r>
              <a:rPr lang="el-GR" dirty="0"/>
              <a:t>θ</a:t>
            </a:r>
            <a:r>
              <a:rPr lang="en-US" dirty="0"/>
              <a:t>c), Vi= </a:t>
            </a:r>
            <a:r>
              <a:rPr lang="en-US" dirty="0" err="1"/>
              <a:t>Vp</a:t>
            </a:r>
            <a:r>
              <a:rPr lang="en-US" dirty="0"/>
              <a:t> sin(2πft+</a:t>
            </a:r>
            <a:r>
              <a:rPr lang="el-GR" dirty="0"/>
              <a:t>θ</a:t>
            </a:r>
            <a:r>
              <a:rPr lang="en-US" dirty="0" err="1"/>
              <a:t>i</a:t>
            </a:r>
            <a:r>
              <a:rPr lang="en-US" dirty="0"/>
              <a:t>) Assume </a:t>
            </a:r>
            <a:r>
              <a:rPr lang="el-GR" dirty="0"/>
              <a:t>θ</a:t>
            </a:r>
            <a:r>
              <a:rPr lang="en-US" dirty="0"/>
              <a:t>c and </a:t>
            </a:r>
            <a:r>
              <a:rPr lang="el-GR" dirty="0"/>
              <a:t>θ</a:t>
            </a:r>
            <a:r>
              <a:rPr lang="en-US" dirty="0" err="1"/>
              <a:t>i</a:t>
            </a:r>
            <a:r>
              <a:rPr lang="en-US" dirty="0"/>
              <a:t>=0</a:t>
            </a:r>
          </a:p>
          <a:p>
            <a:r>
              <a:rPr lang="en-US" dirty="0"/>
              <a:t>V</a:t>
            </a:r>
            <a:r>
              <a:rPr lang="en-US" sz="1100" dirty="0"/>
              <a:t>AM</a:t>
            </a:r>
            <a:r>
              <a:rPr lang="en-US" dirty="0"/>
              <a:t>=</a:t>
            </a:r>
            <a:r>
              <a:rPr lang="en-US" sz="1100" dirty="0"/>
              <a:t> </a:t>
            </a:r>
            <a:r>
              <a:rPr lang="en-US" dirty="0"/>
              <a:t>[</a:t>
            </a:r>
            <a:r>
              <a:rPr lang="en-US" dirty="0" err="1"/>
              <a:t>Vc+Vpsin</a:t>
            </a:r>
            <a:r>
              <a:rPr lang="en-US" dirty="0"/>
              <a:t>(2π</a:t>
            </a:r>
            <a:r>
              <a:rPr lang="en-US" dirty="0" err="1"/>
              <a:t>fct</a:t>
            </a:r>
            <a:r>
              <a:rPr lang="en-US" dirty="0"/>
              <a:t>+</a:t>
            </a:r>
            <a:r>
              <a:rPr lang="el-GR" dirty="0"/>
              <a:t>θ</a:t>
            </a:r>
            <a:r>
              <a:rPr lang="en-US" dirty="0"/>
              <a:t>c)][sin(2πft+</a:t>
            </a:r>
            <a:r>
              <a:rPr lang="el-GR" dirty="0"/>
              <a:t>θ</a:t>
            </a:r>
            <a:r>
              <a:rPr lang="en-US" dirty="0" err="1"/>
              <a:t>i</a:t>
            </a:r>
            <a:r>
              <a:rPr lang="en-US" dirty="0"/>
              <a:t>)]</a:t>
            </a:r>
          </a:p>
          <a:p>
            <a:endParaRPr lang="en-US" sz="1100" dirty="0"/>
          </a:p>
          <a:p>
            <a:endParaRPr lang="en-US" dirty="0"/>
          </a:p>
          <a:p>
            <a:endParaRPr lang="en-US" dirty="0"/>
          </a:p>
        </p:txBody>
      </p:sp>
      <p:sp>
        <p:nvSpPr>
          <p:cNvPr id="10" name="TextBox 9">
            <a:extLst>
              <a:ext uri="{FF2B5EF4-FFF2-40B4-BE49-F238E27FC236}">
                <a16:creationId xmlns:a16="http://schemas.microsoft.com/office/drawing/2014/main" id="{B49D7382-4D15-46DC-A34D-740894424E53}"/>
              </a:ext>
            </a:extLst>
          </p:cNvPr>
          <p:cNvSpPr txBox="1"/>
          <p:nvPr/>
        </p:nvSpPr>
        <p:spPr>
          <a:xfrm>
            <a:off x="2323076" y="3087148"/>
            <a:ext cx="7808105" cy="1754326"/>
          </a:xfrm>
          <a:prstGeom prst="rect">
            <a:avLst/>
          </a:prstGeom>
          <a:noFill/>
        </p:spPr>
        <p:txBody>
          <a:bodyPr wrap="square" rtlCol="0">
            <a:spAutoFit/>
          </a:bodyPr>
          <a:lstStyle/>
          <a:p>
            <a:r>
              <a:rPr lang="en-US" dirty="0"/>
              <a:t>Plotted diagram screenshot here:</a:t>
            </a:r>
          </a:p>
          <a:p>
            <a:endParaRPr lang="en-US" dirty="0"/>
          </a:p>
          <a:p>
            <a:endParaRPr lang="en-US" dirty="0"/>
          </a:p>
          <a:p>
            <a:endParaRPr lang="en-US" dirty="0"/>
          </a:p>
          <a:p>
            <a:endParaRPr lang="en-US" dirty="0"/>
          </a:p>
          <a:p>
            <a:endParaRPr lang="en-US" dirty="0"/>
          </a:p>
        </p:txBody>
      </p:sp>
      <p:pic>
        <p:nvPicPr>
          <p:cNvPr id="3" name="Picture 2" descr="A screenshot of a computer&#10;&#10;Description automatically generated with medium confidence">
            <a:extLst>
              <a:ext uri="{FF2B5EF4-FFF2-40B4-BE49-F238E27FC236}">
                <a16:creationId xmlns:a16="http://schemas.microsoft.com/office/drawing/2014/main" id="{4A4B462E-3FA5-4CD6-AF55-1CF840536958}"/>
              </a:ext>
            </a:extLst>
          </p:cNvPr>
          <p:cNvPicPr>
            <a:picLocks noChangeAspect="1"/>
          </p:cNvPicPr>
          <p:nvPr/>
        </p:nvPicPr>
        <p:blipFill rotWithShape="1">
          <a:blip r:embed="rId2">
            <a:extLst>
              <a:ext uri="{28A0092B-C50C-407E-A947-70E740481C1C}">
                <a14:useLocalDpi xmlns:a14="http://schemas.microsoft.com/office/drawing/2010/main" val="0"/>
              </a:ext>
            </a:extLst>
          </a:blip>
          <a:srcRect l="2500" t="9373" r="52094" b="41612"/>
          <a:stretch/>
        </p:blipFill>
        <p:spPr>
          <a:xfrm>
            <a:off x="2488906" y="3467936"/>
            <a:ext cx="4151875" cy="1754327"/>
          </a:xfrm>
          <a:prstGeom prst="rect">
            <a:avLst/>
          </a:prstGeom>
        </p:spPr>
      </p:pic>
    </p:spTree>
    <p:extLst>
      <p:ext uri="{BB962C8B-B14F-4D97-AF65-F5344CB8AC3E}">
        <p14:creationId xmlns:p14="http://schemas.microsoft.com/office/powerpoint/2010/main" val="1199812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323708" y="1007164"/>
            <a:ext cx="7201293"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latin typeface="Calibri" panose="020F0502020204030204" pitchFamily="34" charset="0"/>
                <a:ea typeface="Calibri" panose="020F0502020204030204" pitchFamily="34" charset="0"/>
                <a:cs typeface="Times New Roman" panose="02020603050405020304" pitchFamily="18" charset="0"/>
              </a:rPr>
              <a:t>The screenshot of the Oscilloscope should include the signal and the panel settings of the oscilloscope. The screenshot of the Spectrum Analyzer should include the signal and the panel setting of the analyzer.</a:t>
            </a: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2323707" y="321364"/>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dk1"/>
                </a:solidFill>
              </a:rPr>
              <a:t>FM Signals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F4CC2A37-9FA8-42F2-B902-A045428BD151}"/>
              </a:ext>
            </a:extLst>
          </p:cNvPr>
          <p:cNvSpPr txBox="1"/>
          <p:nvPr/>
        </p:nvSpPr>
        <p:spPr>
          <a:xfrm>
            <a:off x="2209801" y="1981200"/>
            <a:ext cx="3714553" cy="3970318"/>
          </a:xfrm>
          <a:prstGeom prst="rect">
            <a:avLst/>
          </a:prstGeom>
          <a:noFill/>
        </p:spPr>
        <p:txBody>
          <a:bodyPr wrap="square" rtlCol="0">
            <a:spAutoFit/>
          </a:bodyPr>
          <a:lstStyle/>
          <a:p>
            <a:r>
              <a:rPr lang="en-US" dirty="0"/>
              <a:t>Oscilloscope screenshot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0" name="TextBox 9">
            <a:extLst>
              <a:ext uri="{FF2B5EF4-FFF2-40B4-BE49-F238E27FC236}">
                <a16:creationId xmlns:a16="http://schemas.microsoft.com/office/drawing/2014/main" id="{B49D7382-4D15-46DC-A34D-740894424E53}"/>
              </a:ext>
            </a:extLst>
          </p:cNvPr>
          <p:cNvSpPr txBox="1"/>
          <p:nvPr/>
        </p:nvSpPr>
        <p:spPr>
          <a:xfrm>
            <a:off x="5962452" y="1981200"/>
            <a:ext cx="3772294" cy="5355312"/>
          </a:xfrm>
          <a:prstGeom prst="rect">
            <a:avLst/>
          </a:prstGeom>
          <a:noFill/>
        </p:spPr>
        <p:txBody>
          <a:bodyPr wrap="square" rtlCol="0">
            <a:spAutoFit/>
          </a:bodyPr>
          <a:lstStyle/>
          <a:p>
            <a:r>
              <a:rPr lang="en-US" dirty="0"/>
              <a:t>Spectrum Analyzer screenshot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a:p>
            <a:r>
              <a:rPr lang="en-US" dirty="0">
                <a:latin typeface="Calibri" panose="020F0502020204030204" pitchFamily="34" charset="0"/>
                <a:ea typeface="Calibri" panose="020F0502020204030204" pitchFamily="34" charset="0"/>
              </a:rPr>
              <a:t>What’s the carrier frequency? </a:t>
            </a:r>
          </a:p>
          <a:p>
            <a:r>
              <a:rPr lang="en-US" dirty="0"/>
              <a:t>15.183-3.721=11.462</a:t>
            </a:r>
          </a:p>
          <a:p>
            <a:r>
              <a:rPr lang="en-US" dirty="0"/>
              <a:t>	</a:t>
            </a:r>
            <a:r>
              <a:rPr lang="en-US" b="1" u="sng" dirty="0"/>
              <a:t>11.462</a:t>
            </a:r>
          </a:p>
          <a:p>
            <a:endParaRPr lang="en-US" dirty="0"/>
          </a:p>
        </p:txBody>
      </p:sp>
      <p:pic>
        <p:nvPicPr>
          <p:cNvPr id="3" name="Picture 2" descr="A screenshot of a computer&#10;&#10;Description automatically generated with medium confidence">
            <a:extLst>
              <a:ext uri="{FF2B5EF4-FFF2-40B4-BE49-F238E27FC236}">
                <a16:creationId xmlns:a16="http://schemas.microsoft.com/office/drawing/2014/main" id="{B7AE0F4C-B814-4258-98B0-5D5175EEC8BF}"/>
              </a:ext>
            </a:extLst>
          </p:cNvPr>
          <p:cNvPicPr>
            <a:picLocks noChangeAspect="1"/>
          </p:cNvPicPr>
          <p:nvPr/>
        </p:nvPicPr>
        <p:blipFill rotWithShape="1">
          <a:blip r:embed="rId2">
            <a:extLst>
              <a:ext uri="{28A0092B-C50C-407E-A947-70E740481C1C}">
                <a14:useLocalDpi xmlns:a14="http://schemas.microsoft.com/office/drawing/2010/main" val="0"/>
              </a:ext>
            </a:extLst>
          </a:blip>
          <a:srcRect t="-156" r="50000" b="557"/>
          <a:stretch/>
        </p:blipFill>
        <p:spPr>
          <a:xfrm>
            <a:off x="1524000" y="2286001"/>
            <a:ext cx="4572000" cy="3564836"/>
          </a:xfrm>
          <a:prstGeom prst="rect">
            <a:avLst/>
          </a:prstGeom>
        </p:spPr>
      </p:pic>
      <p:pic>
        <p:nvPicPr>
          <p:cNvPr id="8" name="Picture 7" descr="A screenshot of a computer&#10;&#10;Description automatically generated with medium confidence">
            <a:extLst>
              <a:ext uri="{FF2B5EF4-FFF2-40B4-BE49-F238E27FC236}">
                <a16:creationId xmlns:a16="http://schemas.microsoft.com/office/drawing/2014/main" id="{FC9963A4-64E2-48C3-B6CB-D479E3C92E13}"/>
              </a:ext>
            </a:extLst>
          </p:cNvPr>
          <p:cNvPicPr>
            <a:picLocks noChangeAspect="1"/>
          </p:cNvPicPr>
          <p:nvPr/>
        </p:nvPicPr>
        <p:blipFill rotWithShape="1">
          <a:blip r:embed="rId3">
            <a:extLst>
              <a:ext uri="{28A0092B-C50C-407E-A947-70E740481C1C}">
                <a14:useLocalDpi xmlns:a14="http://schemas.microsoft.com/office/drawing/2010/main" val="0"/>
              </a:ext>
            </a:extLst>
          </a:blip>
          <a:srcRect l="20000" t="29575" r="21667" b="5065"/>
          <a:stretch/>
        </p:blipFill>
        <p:spPr>
          <a:xfrm>
            <a:off x="6170442" y="2345368"/>
            <a:ext cx="4345159" cy="2227742"/>
          </a:xfrm>
          <a:prstGeom prst="rect">
            <a:avLst/>
          </a:prstGeom>
        </p:spPr>
      </p:pic>
    </p:spTree>
    <p:extLst>
      <p:ext uri="{BB962C8B-B14F-4D97-AF65-F5344CB8AC3E}">
        <p14:creationId xmlns:p14="http://schemas.microsoft.com/office/powerpoint/2010/main" val="3538419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2570DED-E942-4274-A5C5-61D0403EDC64}"/>
              </a:ext>
            </a:extLst>
          </p:cNvPr>
          <p:cNvSpPr txBox="1">
            <a:spLocks/>
          </p:cNvSpPr>
          <p:nvPr/>
        </p:nvSpPr>
        <p:spPr>
          <a:xfrm>
            <a:off x="2127504" y="338328"/>
            <a:ext cx="3758604" cy="177393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spcAft>
                <a:spcPts val="600"/>
              </a:spcAft>
              <a:defRPr/>
            </a:pPr>
            <a:r>
              <a:rPr lang="en-US" sz="3100">
                <a:solidFill>
                  <a:srgbClr val="1F497D"/>
                </a:solidFill>
                <a:latin typeface="Calibri"/>
              </a:rPr>
              <a:t>Pulse Code Modulation (PCM) </a:t>
            </a:r>
          </a:p>
        </p:txBody>
      </p:sp>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6290730" y="338328"/>
            <a:ext cx="3771900" cy="1773936"/>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228600">
              <a:lnSpc>
                <a:spcPct val="90000"/>
              </a:lnSpc>
              <a:defRPr/>
            </a:pPr>
            <a:r>
              <a:rPr lang="en-US" sz="1600" dirty="0">
                <a:solidFill>
                  <a:srgbClr val="1F497D"/>
                </a:solidFill>
                <a:latin typeface="Calibri"/>
              </a:rPr>
              <a:t>The first screenshot should show the Oscilloscope-XSC1 display with the analog input signal and sampling clock at the input to the ADC. The second screenshot should show the Oscilloscope-XSC2 display with the output of the DAC. </a:t>
            </a:r>
          </a:p>
        </p:txBody>
      </p:sp>
      <p:pic>
        <p:nvPicPr>
          <p:cNvPr id="23" name="Picture 22" descr="Graphical user interface, chart&#10;&#10;Description automatically generated">
            <a:extLst>
              <a:ext uri="{FF2B5EF4-FFF2-40B4-BE49-F238E27FC236}">
                <a16:creationId xmlns:a16="http://schemas.microsoft.com/office/drawing/2014/main" id="{5DE234BC-18ED-4CE4-9811-93E714D1D49C}"/>
              </a:ext>
            </a:extLst>
          </p:cNvPr>
          <p:cNvPicPr>
            <a:picLocks noChangeAspect="1"/>
          </p:cNvPicPr>
          <p:nvPr/>
        </p:nvPicPr>
        <p:blipFill rotWithShape="1">
          <a:blip r:embed="rId2">
            <a:extLst>
              <a:ext uri="{28A0092B-C50C-407E-A947-70E740481C1C}">
                <a14:useLocalDpi xmlns:a14="http://schemas.microsoft.com/office/drawing/2010/main" val="0"/>
              </a:ext>
            </a:extLst>
          </a:blip>
          <a:srcRect l="-292" r="35499" b="3683"/>
          <a:stretch/>
        </p:blipFill>
        <p:spPr>
          <a:xfrm>
            <a:off x="6290731" y="1995421"/>
            <a:ext cx="4335917" cy="3743893"/>
          </a:xfrm>
          <a:prstGeom prst="rect">
            <a:avLst/>
          </a:prstGeom>
        </p:spPr>
      </p:pic>
      <p:pic>
        <p:nvPicPr>
          <p:cNvPr id="20" name="Content Placeholder 19" descr="A screenshot of a computer&#10;&#10;Description automatically generated with medium confidence">
            <a:extLst>
              <a:ext uri="{FF2B5EF4-FFF2-40B4-BE49-F238E27FC236}">
                <a16:creationId xmlns:a16="http://schemas.microsoft.com/office/drawing/2014/main" id="{71BBEF5A-54BC-4334-864C-0A07FCF54504}"/>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2475"/>
          <a:stretch/>
        </p:blipFill>
        <p:spPr>
          <a:xfrm>
            <a:off x="1794100" y="1996593"/>
            <a:ext cx="4520000" cy="3743893"/>
          </a:xfrm>
          <a:prstGeom prst="rect">
            <a:avLst/>
          </a:prstGeom>
        </p:spPr>
      </p:pic>
    </p:spTree>
    <p:extLst>
      <p:ext uri="{BB962C8B-B14F-4D97-AF65-F5344CB8AC3E}">
        <p14:creationId xmlns:p14="http://schemas.microsoft.com/office/powerpoint/2010/main" val="2160927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2570DED-E942-4274-A5C5-61D0403EDC64}"/>
              </a:ext>
            </a:extLst>
          </p:cNvPr>
          <p:cNvSpPr txBox="1">
            <a:spLocks/>
          </p:cNvSpPr>
          <p:nvPr/>
        </p:nvSpPr>
        <p:spPr>
          <a:xfrm>
            <a:off x="579965" y="72887"/>
            <a:ext cx="5636050" cy="19293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spcAft>
                <a:spcPts val="600"/>
              </a:spcAft>
            </a:pPr>
            <a:r>
              <a:rPr lang="en-US" sz="4000" b="1" dirty="0"/>
              <a:t>Pulse Code Modulation (PCM) </a:t>
            </a:r>
          </a:p>
        </p:txBody>
      </p:sp>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5679946" y="457200"/>
            <a:ext cx="5730175" cy="1929384"/>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228600">
              <a:lnSpc>
                <a:spcPct val="90000"/>
              </a:lnSpc>
              <a:defRPr/>
            </a:pPr>
            <a:r>
              <a:rPr lang="en-US" sz="1900" dirty="0">
                <a:latin typeface="Times New Roman" panose="02020603050405020304" pitchFamily="18" charset="0"/>
                <a:cs typeface="Times New Roman" panose="02020603050405020304" pitchFamily="18" charset="0"/>
              </a:rPr>
              <a:t>The first screenshot should show the Oscilloscope-XSC1 display with the analog input signal and sampling clock at the input to the ADC. The second screenshot should show the Oscilloscope-XSC2 display with the output of the DAC.</a:t>
            </a:r>
          </a:p>
        </p:txBody>
      </p:sp>
      <p:pic>
        <p:nvPicPr>
          <p:cNvPr id="20" name="Picture 19" descr="Graphical user interface, chart&#10;&#10;Description automatically generated">
            <a:extLst>
              <a:ext uri="{FF2B5EF4-FFF2-40B4-BE49-F238E27FC236}">
                <a16:creationId xmlns:a16="http://schemas.microsoft.com/office/drawing/2014/main" id="{D21EDF65-4F35-4743-BE97-94149485E6AA}"/>
              </a:ext>
            </a:extLst>
          </p:cNvPr>
          <p:cNvPicPr>
            <a:picLocks noChangeAspect="1"/>
          </p:cNvPicPr>
          <p:nvPr/>
        </p:nvPicPr>
        <p:blipFill rotWithShape="1">
          <a:blip r:embed="rId3">
            <a:extLst>
              <a:ext uri="{28A0092B-C50C-407E-A947-70E740481C1C}">
                <a14:useLocalDpi xmlns:a14="http://schemas.microsoft.com/office/drawing/2010/main" val="0"/>
              </a:ext>
            </a:extLst>
          </a:blip>
          <a:srcRect r="20248"/>
          <a:stretch/>
        </p:blipFill>
        <p:spPr>
          <a:xfrm>
            <a:off x="6094858" y="2494846"/>
            <a:ext cx="4476075" cy="3610239"/>
          </a:xfrm>
          <a:prstGeom prst="rect">
            <a:avLst/>
          </a:prstGeom>
        </p:spPr>
      </p:pic>
      <p:pic>
        <p:nvPicPr>
          <p:cNvPr id="17" name="Content Placeholder 16" descr="A screenshot of a computer&#10;&#10;Description automatically generated with low confidence">
            <a:extLst>
              <a:ext uri="{FF2B5EF4-FFF2-40B4-BE49-F238E27FC236}">
                <a16:creationId xmlns:a16="http://schemas.microsoft.com/office/drawing/2014/main" id="{62D48908-E8FD-4D46-8445-A12E873AC214}"/>
              </a:ext>
            </a:extLst>
          </p:cNvPr>
          <p:cNvPicPr>
            <a:picLocks noGrp="1" noChangeAspect="1"/>
          </p:cNvPicPr>
          <p:nvPr>
            <p:ph idx="1"/>
          </p:nvPr>
        </p:nvPicPr>
        <p:blipFill rotWithShape="1">
          <a:blip r:embed="rId4">
            <a:extLst>
              <a:ext uri="{28A0092B-C50C-407E-A947-70E740481C1C}">
                <a14:useLocalDpi xmlns:a14="http://schemas.microsoft.com/office/drawing/2010/main" val="0"/>
              </a:ext>
            </a:extLst>
          </a:blip>
          <a:srcRect l="32986" t="888"/>
          <a:stretch/>
        </p:blipFill>
        <p:spPr>
          <a:xfrm>
            <a:off x="1618757" y="2494847"/>
            <a:ext cx="4476101" cy="3610239"/>
          </a:xfrm>
          <a:prstGeom prst="rect">
            <a:avLst/>
          </a:prstGeom>
        </p:spPr>
      </p:pic>
      <p:sp>
        <p:nvSpPr>
          <p:cNvPr id="22" name="TextBox 21">
            <a:extLst>
              <a:ext uri="{FF2B5EF4-FFF2-40B4-BE49-F238E27FC236}">
                <a16:creationId xmlns:a16="http://schemas.microsoft.com/office/drawing/2014/main" id="{88676255-6CC9-41C3-A544-A748B09DD861}"/>
              </a:ext>
            </a:extLst>
          </p:cNvPr>
          <p:cNvSpPr txBox="1"/>
          <p:nvPr/>
        </p:nvSpPr>
        <p:spPr>
          <a:xfrm>
            <a:off x="1766316" y="6213349"/>
            <a:ext cx="8899398" cy="646331"/>
          </a:xfrm>
          <a:prstGeom prst="rect">
            <a:avLst/>
          </a:prstGeom>
          <a:noFill/>
        </p:spPr>
        <p:txBody>
          <a:bodyPr wrap="square" rtlCol="0">
            <a:spAutoFit/>
          </a:bodyPr>
          <a:lstStyle/>
          <a:p>
            <a:r>
              <a:rPr lang="en-US" dirty="0">
                <a:latin typeface="Calibri" panose="020F0502020204030204" pitchFamily="34" charset="0"/>
                <a:ea typeface="Calibri" panose="020F0502020204030204" pitchFamily="34" charset="0"/>
              </a:rPr>
              <a:t>What are the effects of increasing or decreasing the sampling rate?</a:t>
            </a:r>
          </a:p>
          <a:p>
            <a:r>
              <a:rPr lang="en-US" b="1" dirty="0">
                <a:latin typeface="Calibri" panose="020F0502020204030204" pitchFamily="34" charset="0"/>
              </a:rPr>
              <a:t>Answer: </a:t>
            </a:r>
            <a:r>
              <a:rPr lang="en-US" dirty="0">
                <a:latin typeface="Calibri" panose="020F0502020204030204" pitchFamily="34" charset="0"/>
              </a:rPr>
              <a:t>Changes of Direction and Sampling rate differences.</a:t>
            </a:r>
            <a:endParaRPr lang="am-ET" dirty="0"/>
          </a:p>
        </p:txBody>
      </p:sp>
    </p:spTree>
    <p:extLst>
      <p:ext uri="{BB962C8B-B14F-4D97-AF65-F5344CB8AC3E}">
        <p14:creationId xmlns:p14="http://schemas.microsoft.com/office/powerpoint/2010/main" val="43567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TotalTime>
  <Words>1682</Words>
  <Application>Microsoft Office PowerPoint</Application>
  <PresentationFormat>Widescreen</PresentationFormat>
  <Paragraphs>251</Paragraphs>
  <Slides>20</Slides>
  <Notes>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20</vt:i4>
      </vt:variant>
    </vt:vector>
  </HeadingPairs>
  <TitlesOfParts>
    <vt:vector size="32" baseType="lpstr">
      <vt:lpstr>Arial</vt:lpstr>
      <vt:lpstr>Calibri</vt:lpstr>
      <vt:lpstr>Calibri Light</vt:lpstr>
      <vt:lpstr>Cambria Math</vt:lpstr>
      <vt:lpstr>Century Gothic</vt:lpstr>
      <vt:lpstr>Euphemia</vt:lpstr>
      <vt:lpstr>Garamond</vt:lpstr>
      <vt:lpstr>Nyala</vt:lpstr>
      <vt:lpstr>Times New Roman</vt:lpstr>
      <vt:lpstr>Wingdings</vt:lpstr>
      <vt:lpstr>Savon</vt:lpstr>
      <vt:lpstr>1_Office Theme</vt:lpstr>
      <vt:lpstr>NETW310 Wired, Optical and Wireless Communication with Lab </vt:lpstr>
      <vt:lpstr>Introduction</vt:lpstr>
      <vt:lpstr>PowerPoint Presentation</vt:lpstr>
      <vt:lpstr>Additional screen shots</vt:lpstr>
      <vt:lpstr>PowerPoint Presentation</vt:lpstr>
      <vt:lpstr>PowerPoint Presentation</vt:lpstr>
      <vt:lpstr>PowerPoint Presentation</vt:lpstr>
      <vt:lpstr>PowerPoint Presentation</vt:lpstr>
      <vt:lpstr>PowerPoint Presentation</vt:lpstr>
      <vt:lpstr>PowerPoint Presentation</vt:lpstr>
      <vt:lpstr>Questions</vt:lpstr>
      <vt:lpstr>Questions</vt:lpstr>
      <vt:lpstr>Antenna Gain</vt:lpstr>
      <vt:lpstr>Free Space Path Loss</vt:lpstr>
      <vt:lpstr>Free Space Path Loss.</vt:lpstr>
      <vt:lpstr>PowerPoint Presentation</vt:lpstr>
      <vt:lpstr>PowerPoint Presentation</vt:lpstr>
      <vt:lpstr>Challenges </vt:lpstr>
      <vt:lpstr>Career Skills Acquired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CEIS 101 course          project  smart home automation and  security system </dc:title>
  <dc:creator>Temesgen Kune</dc:creator>
  <cp:lastModifiedBy>Temesgen Kune</cp:lastModifiedBy>
  <cp:revision>7</cp:revision>
  <dcterms:created xsi:type="dcterms:W3CDTF">2021-10-20T18:28:15Z</dcterms:created>
  <dcterms:modified xsi:type="dcterms:W3CDTF">2021-10-21T04:11:16Z</dcterms:modified>
</cp:coreProperties>
</file>