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6" r:id="rId1"/>
    <p:sldMasterId id="2147483750" r:id="rId2"/>
  </p:sldMasterIdLst>
  <p:notesMasterIdLst>
    <p:notesMasterId r:id="rId55"/>
  </p:notesMasterIdLst>
  <p:handoutMasterIdLst>
    <p:handoutMasterId r:id="rId56"/>
  </p:handoutMasterIdLst>
  <p:sldIdLst>
    <p:sldId id="257" r:id="rId3"/>
    <p:sldId id="258" r:id="rId4"/>
    <p:sldId id="256" r:id="rId5"/>
    <p:sldId id="265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73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8" r:id="rId39"/>
    <p:sldId id="293" r:id="rId40"/>
    <p:sldId id="294" r:id="rId41"/>
    <p:sldId id="295" r:id="rId42"/>
    <p:sldId id="296" r:id="rId43"/>
    <p:sldId id="297" r:id="rId44"/>
    <p:sldId id="299" r:id="rId45"/>
    <p:sldId id="308" r:id="rId46"/>
    <p:sldId id="300" r:id="rId47"/>
    <p:sldId id="301" r:id="rId48"/>
    <p:sldId id="302" r:id="rId49"/>
    <p:sldId id="303" r:id="rId50"/>
    <p:sldId id="304" r:id="rId51"/>
    <p:sldId id="305" r:id="rId52"/>
    <p:sldId id="307" r:id="rId53"/>
    <p:sldId id="306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4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vry\AppData\Local\Temp\PHYS204%20Part%203%20Analysis-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Fall</a:t>
            </a:r>
            <a:r>
              <a:rPr lang="en-US" baseline="0"/>
              <a:t> Distance vs. Time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am-ET"/>
        </a:p>
      </c:txPr>
    </c:title>
    <c:autoTitleDeleted val="0"/>
    <c:plotArea>
      <c:layout>
        <c:manualLayout>
          <c:layoutTarget val="inner"/>
          <c:xMode val="edge"/>
          <c:yMode val="edge"/>
          <c:x val="0.13205982941971825"/>
          <c:y val="0.14828583373103471"/>
          <c:w val="0.81504662184606602"/>
          <c:h val="0.67418972809819844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1"/>
            <c:trendlineLbl>
              <c:layout>
                <c:manualLayout>
                  <c:x val="-0.21940266841644798"/>
                  <c:y val="2.2731481481481481E-2"/>
                </c:manualLayout>
              </c:layout>
              <c:numFmt formatCode="#,##0.00" sourceLinked="0"/>
              <c:spPr>
                <a:gradFill rotWithShape="1">
                  <a:gsLst>
                    <a:gs pos="0">
                      <a:schemeClr val="accent1">
                        <a:satMod val="103000"/>
                        <a:lumMod val="102000"/>
                        <a:tint val="94000"/>
                      </a:schemeClr>
                    </a:gs>
                    <a:gs pos="50000">
                      <a:schemeClr val="accent1">
                        <a:satMod val="110000"/>
                        <a:lumMod val="100000"/>
                        <a:shade val="100000"/>
                      </a:schemeClr>
                    </a:gs>
                    <a:gs pos="100000">
                      <a:schemeClr val="accent1">
                        <a:lumMod val="99000"/>
                        <a:satMod val="120000"/>
                        <a:shade val="78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am-ET"/>
                </a:p>
              </c:txPr>
            </c:trendlineLbl>
          </c:trendline>
          <c:xVal>
            <c:numRef>
              <c:f>'Trial 1'!$A$2:$A$34</c:f>
              <c:numCache>
                <c:formatCode>General</c:formatCode>
                <c:ptCount val="33"/>
                <c:pt idx="0">
                  <c:v>4.5400000000000003E-2</c:v>
                </c:pt>
                <c:pt idx="1">
                  <c:v>5.4300000000000001E-2</c:v>
                </c:pt>
                <c:pt idx="2">
                  <c:v>6.3399999999999998E-2</c:v>
                </c:pt>
                <c:pt idx="3">
                  <c:v>7.2499999999999995E-2</c:v>
                </c:pt>
                <c:pt idx="4">
                  <c:v>8.1600000000000006E-2</c:v>
                </c:pt>
                <c:pt idx="5">
                  <c:v>9.0899999999999995E-2</c:v>
                </c:pt>
                <c:pt idx="6">
                  <c:v>0.1002</c:v>
                </c:pt>
                <c:pt idx="7">
                  <c:v>0.10970000000000001</c:v>
                </c:pt>
                <c:pt idx="8">
                  <c:v>0.1192</c:v>
                </c:pt>
                <c:pt idx="9">
                  <c:v>0.1288</c:v>
                </c:pt>
                <c:pt idx="10">
                  <c:v>0.1384</c:v>
                </c:pt>
                <c:pt idx="11">
                  <c:v>0.1482</c:v>
                </c:pt>
                <c:pt idx="12">
                  <c:v>0.15809999999999999</c:v>
                </c:pt>
                <c:pt idx="13">
                  <c:v>0.1681</c:v>
                </c:pt>
                <c:pt idx="14">
                  <c:v>0.1782</c:v>
                </c:pt>
                <c:pt idx="15">
                  <c:v>0.18840000000000001</c:v>
                </c:pt>
              </c:numCache>
            </c:numRef>
          </c:xVal>
          <c:yVal>
            <c:numRef>
              <c:f>'Trial 1'!$C$2:$C$34</c:f>
              <c:numCache>
                <c:formatCode>General</c:formatCode>
                <c:ptCount val="33"/>
                <c:pt idx="0">
                  <c:v>0.10050000000000001</c:v>
                </c:pt>
                <c:pt idx="1">
                  <c:v>0.11109999999999999</c:v>
                </c:pt>
                <c:pt idx="2">
                  <c:v>0.1202</c:v>
                </c:pt>
                <c:pt idx="3">
                  <c:v>0.13100000000000001</c:v>
                </c:pt>
                <c:pt idx="4">
                  <c:v>0.14710000000000001</c:v>
                </c:pt>
                <c:pt idx="5">
                  <c:v>0.15970000000000001</c:v>
                </c:pt>
                <c:pt idx="6">
                  <c:v>0.1736</c:v>
                </c:pt>
                <c:pt idx="7">
                  <c:v>0.18690000000000001</c:v>
                </c:pt>
                <c:pt idx="8">
                  <c:v>0.2036</c:v>
                </c:pt>
                <c:pt idx="9">
                  <c:v>0.21969999999999998</c:v>
                </c:pt>
                <c:pt idx="10">
                  <c:v>0.23170000000000002</c:v>
                </c:pt>
                <c:pt idx="11">
                  <c:v>0.255</c:v>
                </c:pt>
                <c:pt idx="12">
                  <c:v>0.26940000000000003</c:v>
                </c:pt>
                <c:pt idx="13">
                  <c:v>0.28859999999999997</c:v>
                </c:pt>
                <c:pt idx="14">
                  <c:v>0.3049</c:v>
                </c:pt>
                <c:pt idx="15">
                  <c:v>0.3271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DA8-4E38-B381-D65AA25007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7478784"/>
        <c:axId val="1745099824"/>
      </c:scatterChart>
      <c:valAx>
        <c:axId val="1197478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Fall</a:t>
                </a:r>
                <a:r>
                  <a:rPr lang="en-US" b="1" baseline="0"/>
                  <a:t> Time (s)</a:t>
                </a:r>
                <a:endParaRPr lang="en-US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am-E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am-ET"/>
          </a:p>
        </c:txPr>
        <c:crossAx val="1745099824"/>
        <c:crosses val="autoZero"/>
        <c:crossBetween val="midCat"/>
      </c:valAx>
      <c:valAx>
        <c:axId val="1745099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Fall</a:t>
                </a:r>
                <a:r>
                  <a:rPr lang="en-US" b="1" baseline="0"/>
                  <a:t> Distance (m)</a:t>
                </a:r>
                <a:endParaRPr lang="en-US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am-E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am-ET"/>
          </a:p>
        </c:txPr>
        <c:crossAx val="11974787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am-E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4" Type="http://schemas.openxmlformats.org/officeDocument/2006/relationships/image" Target="../media/image53.sv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magnelinkinc.com/blog/hall-effect-guide/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4" Type="http://schemas.openxmlformats.org/officeDocument/2006/relationships/image" Target="../media/image53.sv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magnelinkinc.com/blog/hall-effect-guide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C1709A-01C8-47F4-AA8B-B6D2F863EFE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03D3A6-05BF-42B2-A97F-B548E6C9352F}">
      <dgm:prSet custT="1"/>
      <dgm:spPr/>
      <dgm:t>
        <a:bodyPr/>
        <a:lstStyle/>
        <a:p>
          <a:r>
            <a:rPr lang="en-US" sz="1600"/>
            <a:t>Objectives</a:t>
          </a:r>
        </a:p>
      </dgm:t>
    </dgm:pt>
    <dgm:pt modelId="{CB3E73BF-FB83-41E8-8262-95FDAFB7E093}" type="parTrans" cxnId="{426752AF-08CA-4D5A-8223-6FA9373D1C14}">
      <dgm:prSet/>
      <dgm:spPr/>
      <dgm:t>
        <a:bodyPr/>
        <a:lstStyle/>
        <a:p>
          <a:endParaRPr lang="en-US" sz="2400"/>
        </a:p>
      </dgm:t>
    </dgm:pt>
    <dgm:pt modelId="{E1019577-B5F7-4870-82AE-DC39CCDACAD1}" type="sibTrans" cxnId="{426752AF-08CA-4D5A-8223-6FA9373D1C14}">
      <dgm:prSet/>
      <dgm:spPr/>
      <dgm:t>
        <a:bodyPr/>
        <a:lstStyle/>
        <a:p>
          <a:endParaRPr lang="en-US" sz="2400"/>
        </a:p>
      </dgm:t>
    </dgm:pt>
    <dgm:pt modelId="{B3166DCD-DB39-49C1-819B-19BB298149CA}">
      <dgm:prSet custT="1"/>
      <dgm:spPr/>
      <dgm:t>
        <a:bodyPr/>
        <a:lstStyle/>
        <a:p>
          <a:r>
            <a:rPr lang="en-US" sz="1600"/>
            <a:t>To generate an experimental set up to observe the laws of physics</a:t>
          </a:r>
          <a:endParaRPr lang="en-US" sz="1600" dirty="0"/>
        </a:p>
      </dgm:t>
    </dgm:pt>
    <dgm:pt modelId="{861D4E67-6841-4994-877D-ACB84176CF05}" type="parTrans" cxnId="{A6C2B227-D2A2-4F33-906B-3ACEE5F05B14}">
      <dgm:prSet/>
      <dgm:spPr/>
      <dgm:t>
        <a:bodyPr/>
        <a:lstStyle/>
        <a:p>
          <a:endParaRPr lang="en-US" sz="2400"/>
        </a:p>
      </dgm:t>
    </dgm:pt>
    <dgm:pt modelId="{C3689C60-EC77-4890-808D-E1D8D6423675}" type="sibTrans" cxnId="{A6C2B227-D2A2-4F33-906B-3ACEE5F05B14}">
      <dgm:prSet/>
      <dgm:spPr/>
      <dgm:t>
        <a:bodyPr/>
        <a:lstStyle/>
        <a:p>
          <a:endParaRPr lang="en-US" sz="2400"/>
        </a:p>
      </dgm:t>
    </dgm:pt>
    <dgm:pt modelId="{2D46C648-75BE-44B5-B608-64E5723C9346}">
      <dgm:prSet custT="1"/>
      <dgm:spPr/>
      <dgm:t>
        <a:bodyPr/>
        <a:lstStyle/>
        <a:p>
          <a:r>
            <a:rPr lang="en-US" sz="1600"/>
            <a:t>To test the precision of the ultrasonic sensor</a:t>
          </a:r>
        </a:p>
      </dgm:t>
    </dgm:pt>
    <dgm:pt modelId="{54726BB2-9C73-4B48-8505-21A19FE80BC5}" type="parTrans" cxnId="{002CD9C6-A7F1-41C3-86DC-CA0F5A029006}">
      <dgm:prSet/>
      <dgm:spPr/>
      <dgm:t>
        <a:bodyPr/>
        <a:lstStyle/>
        <a:p>
          <a:endParaRPr lang="en-US" sz="2400"/>
        </a:p>
      </dgm:t>
    </dgm:pt>
    <dgm:pt modelId="{D0012FCC-4960-438C-92CC-15670A57C29E}" type="sibTrans" cxnId="{002CD9C6-A7F1-41C3-86DC-CA0F5A029006}">
      <dgm:prSet/>
      <dgm:spPr/>
      <dgm:t>
        <a:bodyPr/>
        <a:lstStyle/>
        <a:p>
          <a:endParaRPr lang="en-US" sz="2400"/>
        </a:p>
      </dgm:t>
    </dgm:pt>
    <dgm:pt modelId="{1394222F-6951-4ED7-BABB-C19C094E75FD}">
      <dgm:prSet custT="1"/>
      <dgm:spPr/>
      <dgm:t>
        <a:bodyPr/>
        <a:lstStyle/>
        <a:p>
          <a:r>
            <a:rPr lang="en-US" sz="1600"/>
            <a:t>To train in scientific method of observation</a:t>
          </a:r>
        </a:p>
      </dgm:t>
    </dgm:pt>
    <dgm:pt modelId="{08AE5FE0-E3E3-4809-A676-C1864DE6A445}" type="parTrans" cxnId="{6C8D7C75-CDF4-4BB0-8BBD-6702CFC54B55}">
      <dgm:prSet/>
      <dgm:spPr/>
      <dgm:t>
        <a:bodyPr/>
        <a:lstStyle/>
        <a:p>
          <a:endParaRPr lang="en-US" sz="2400"/>
        </a:p>
      </dgm:t>
    </dgm:pt>
    <dgm:pt modelId="{CFF1F680-581E-4553-829E-15005C157B72}" type="sibTrans" cxnId="{6C8D7C75-CDF4-4BB0-8BBD-6702CFC54B55}">
      <dgm:prSet/>
      <dgm:spPr/>
      <dgm:t>
        <a:bodyPr/>
        <a:lstStyle/>
        <a:p>
          <a:endParaRPr lang="en-US" sz="2400"/>
        </a:p>
      </dgm:t>
    </dgm:pt>
    <dgm:pt modelId="{E8E96BDE-1392-4EFA-B274-BC8767609588}">
      <dgm:prSet custT="1"/>
      <dgm:spPr/>
      <dgm:t>
        <a:bodyPr/>
        <a:lstStyle/>
        <a:p>
          <a:pPr algn="ctr"/>
          <a:r>
            <a:rPr lang="en-US" sz="1400"/>
            <a:t>To acquire experience handling of electronics equipment</a:t>
          </a:r>
          <a:endParaRPr lang="en-US" sz="1400" dirty="0"/>
        </a:p>
      </dgm:t>
    </dgm:pt>
    <dgm:pt modelId="{951535BA-4196-47E4-9DF5-78CF4C8352E8}" type="parTrans" cxnId="{943A7EF3-2D92-43EA-A078-9A6191858901}">
      <dgm:prSet/>
      <dgm:spPr/>
      <dgm:t>
        <a:bodyPr/>
        <a:lstStyle/>
        <a:p>
          <a:endParaRPr lang="en-US" sz="2400"/>
        </a:p>
      </dgm:t>
    </dgm:pt>
    <dgm:pt modelId="{AEDB4200-89D6-49DD-9A3A-EBC3D368E471}" type="sibTrans" cxnId="{943A7EF3-2D92-43EA-A078-9A6191858901}">
      <dgm:prSet/>
      <dgm:spPr/>
      <dgm:t>
        <a:bodyPr/>
        <a:lstStyle/>
        <a:p>
          <a:endParaRPr lang="en-US" sz="2400"/>
        </a:p>
      </dgm:t>
    </dgm:pt>
    <dgm:pt modelId="{E1A147AC-DC32-489A-B3C4-DE2E95090ED2}">
      <dgm:prSet custT="1"/>
      <dgm:spPr/>
      <dgm:t>
        <a:bodyPr/>
        <a:lstStyle/>
        <a:p>
          <a:r>
            <a:rPr lang="en-US" sz="1600"/>
            <a:t>To collect scientific data</a:t>
          </a:r>
        </a:p>
      </dgm:t>
    </dgm:pt>
    <dgm:pt modelId="{7E0D0EA6-DE33-4616-BE43-1F3C60B2E1CA}" type="parTrans" cxnId="{AC501FA2-BFD6-4D81-B50D-4EF7C7FC2BEA}">
      <dgm:prSet/>
      <dgm:spPr/>
      <dgm:t>
        <a:bodyPr/>
        <a:lstStyle/>
        <a:p>
          <a:endParaRPr lang="en-US" sz="2400"/>
        </a:p>
      </dgm:t>
    </dgm:pt>
    <dgm:pt modelId="{F8DA1B33-0273-4BC4-BADF-EDD2FB80D9E1}" type="sibTrans" cxnId="{AC501FA2-BFD6-4D81-B50D-4EF7C7FC2BEA}">
      <dgm:prSet/>
      <dgm:spPr/>
      <dgm:t>
        <a:bodyPr/>
        <a:lstStyle/>
        <a:p>
          <a:endParaRPr lang="en-US" sz="2400"/>
        </a:p>
      </dgm:t>
    </dgm:pt>
    <dgm:pt modelId="{921F5DDD-0976-42D5-B594-2086F8A3D2FC}">
      <dgm:prSet custT="1"/>
      <dgm:spPr/>
      <dgm:t>
        <a:bodyPr/>
        <a:lstStyle/>
        <a:p>
          <a:r>
            <a:rPr lang="en-US" sz="1600"/>
            <a:t>To compute reliable results and draw valid conclusions from data</a:t>
          </a:r>
          <a:endParaRPr lang="en-US" sz="1600" dirty="0"/>
        </a:p>
      </dgm:t>
    </dgm:pt>
    <dgm:pt modelId="{9192393E-B5FE-48C8-AC56-09774E089519}" type="parTrans" cxnId="{5FD5D35E-DE6F-49C9-B7E7-2D3AE8079F37}">
      <dgm:prSet/>
      <dgm:spPr/>
      <dgm:t>
        <a:bodyPr/>
        <a:lstStyle/>
        <a:p>
          <a:endParaRPr lang="en-US" sz="2400"/>
        </a:p>
      </dgm:t>
    </dgm:pt>
    <dgm:pt modelId="{F2459679-B24D-4799-8040-636C485A5412}" type="sibTrans" cxnId="{5FD5D35E-DE6F-49C9-B7E7-2D3AE8079F37}">
      <dgm:prSet/>
      <dgm:spPr/>
      <dgm:t>
        <a:bodyPr/>
        <a:lstStyle/>
        <a:p>
          <a:endParaRPr lang="en-US" sz="2400"/>
        </a:p>
      </dgm:t>
    </dgm:pt>
    <dgm:pt modelId="{9FBBEAF4-845B-4537-8F43-91865896CC9C}" type="pres">
      <dgm:prSet presAssocID="{0BC1709A-01C8-47F4-AA8B-B6D2F863EFE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B1DB09C-1847-4895-9AE4-D110BF20F59C}" type="pres">
      <dgm:prSet presAssocID="{F403D3A6-05BF-42B2-A97F-B548E6C9352F}" presName="hierRoot1" presStyleCnt="0"/>
      <dgm:spPr/>
    </dgm:pt>
    <dgm:pt modelId="{B04C6334-142A-4021-8408-050365571CEE}" type="pres">
      <dgm:prSet presAssocID="{F403D3A6-05BF-42B2-A97F-B548E6C9352F}" presName="composite" presStyleCnt="0"/>
      <dgm:spPr/>
    </dgm:pt>
    <dgm:pt modelId="{CD933D66-DA73-4862-B5D0-319AFA805F5A}" type="pres">
      <dgm:prSet presAssocID="{F403D3A6-05BF-42B2-A97F-B548E6C9352F}" presName="background" presStyleLbl="node0" presStyleIdx="0" presStyleCnt="1"/>
      <dgm:spPr/>
    </dgm:pt>
    <dgm:pt modelId="{44DB8111-A233-4870-8605-5074CF9D4A97}" type="pres">
      <dgm:prSet presAssocID="{F403D3A6-05BF-42B2-A97F-B548E6C9352F}" presName="text" presStyleLbl="fgAcc0" presStyleIdx="0" presStyleCnt="1">
        <dgm:presLayoutVars>
          <dgm:chPref val="3"/>
        </dgm:presLayoutVars>
      </dgm:prSet>
      <dgm:spPr/>
    </dgm:pt>
    <dgm:pt modelId="{3DD90EFA-A9A4-4599-9156-6F9CA3FEC2C2}" type="pres">
      <dgm:prSet presAssocID="{F403D3A6-05BF-42B2-A97F-B548E6C9352F}" presName="hierChild2" presStyleCnt="0"/>
      <dgm:spPr/>
    </dgm:pt>
    <dgm:pt modelId="{E0E36F7E-0A01-430A-8778-9CB4E0BDE7F9}" type="pres">
      <dgm:prSet presAssocID="{861D4E67-6841-4994-877D-ACB84176CF05}" presName="Name10" presStyleLbl="parChTrans1D2" presStyleIdx="0" presStyleCnt="6"/>
      <dgm:spPr/>
    </dgm:pt>
    <dgm:pt modelId="{133FF904-5EBB-43A7-88FA-488B99A11C40}" type="pres">
      <dgm:prSet presAssocID="{B3166DCD-DB39-49C1-819B-19BB298149CA}" presName="hierRoot2" presStyleCnt="0"/>
      <dgm:spPr/>
    </dgm:pt>
    <dgm:pt modelId="{07DC6F21-A7A7-4FC8-A96F-4FEA94479E8D}" type="pres">
      <dgm:prSet presAssocID="{B3166DCD-DB39-49C1-819B-19BB298149CA}" presName="composite2" presStyleCnt="0"/>
      <dgm:spPr/>
    </dgm:pt>
    <dgm:pt modelId="{D680A99E-7244-4DF4-8614-82984AC35ABB}" type="pres">
      <dgm:prSet presAssocID="{B3166DCD-DB39-49C1-819B-19BB298149CA}" presName="background2" presStyleLbl="node2" presStyleIdx="0" presStyleCnt="6"/>
      <dgm:spPr/>
    </dgm:pt>
    <dgm:pt modelId="{481A2EA6-F27C-4289-923F-588AB8FB61FA}" type="pres">
      <dgm:prSet presAssocID="{B3166DCD-DB39-49C1-819B-19BB298149CA}" presName="text2" presStyleLbl="fgAcc2" presStyleIdx="0" presStyleCnt="6" custScaleX="161906" custScaleY="91604">
        <dgm:presLayoutVars>
          <dgm:chPref val="3"/>
        </dgm:presLayoutVars>
      </dgm:prSet>
      <dgm:spPr/>
    </dgm:pt>
    <dgm:pt modelId="{7839B503-ACB1-461D-91F9-33877A9DAEBE}" type="pres">
      <dgm:prSet presAssocID="{B3166DCD-DB39-49C1-819B-19BB298149CA}" presName="hierChild3" presStyleCnt="0"/>
      <dgm:spPr/>
    </dgm:pt>
    <dgm:pt modelId="{5E0268CF-D676-46BD-9690-92236FC64DE2}" type="pres">
      <dgm:prSet presAssocID="{54726BB2-9C73-4B48-8505-21A19FE80BC5}" presName="Name10" presStyleLbl="parChTrans1D2" presStyleIdx="1" presStyleCnt="6"/>
      <dgm:spPr/>
    </dgm:pt>
    <dgm:pt modelId="{8E973794-2608-4837-B5ED-A68AF2CCB8B0}" type="pres">
      <dgm:prSet presAssocID="{2D46C648-75BE-44B5-B608-64E5723C9346}" presName="hierRoot2" presStyleCnt="0"/>
      <dgm:spPr/>
    </dgm:pt>
    <dgm:pt modelId="{9949D893-DBCB-469C-8453-4AA52A90C28A}" type="pres">
      <dgm:prSet presAssocID="{2D46C648-75BE-44B5-B608-64E5723C9346}" presName="composite2" presStyleCnt="0"/>
      <dgm:spPr/>
    </dgm:pt>
    <dgm:pt modelId="{8E14D209-707D-44F9-ABC4-E6D068D19787}" type="pres">
      <dgm:prSet presAssocID="{2D46C648-75BE-44B5-B608-64E5723C9346}" presName="background2" presStyleLbl="node2" presStyleIdx="1" presStyleCnt="6"/>
      <dgm:spPr/>
    </dgm:pt>
    <dgm:pt modelId="{9B1DC7EA-3925-423F-A7D2-56829C65BDE7}" type="pres">
      <dgm:prSet presAssocID="{2D46C648-75BE-44B5-B608-64E5723C9346}" presName="text2" presStyleLbl="fgAcc2" presStyleIdx="1" presStyleCnt="6">
        <dgm:presLayoutVars>
          <dgm:chPref val="3"/>
        </dgm:presLayoutVars>
      </dgm:prSet>
      <dgm:spPr/>
    </dgm:pt>
    <dgm:pt modelId="{3719D38C-C1F5-4ACE-AAB4-7C3F1D22826E}" type="pres">
      <dgm:prSet presAssocID="{2D46C648-75BE-44B5-B608-64E5723C9346}" presName="hierChild3" presStyleCnt="0"/>
      <dgm:spPr/>
    </dgm:pt>
    <dgm:pt modelId="{40FE8786-B263-4932-B8C9-A256E37290F6}" type="pres">
      <dgm:prSet presAssocID="{08AE5FE0-E3E3-4809-A676-C1864DE6A445}" presName="Name10" presStyleLbl="parChTrans1D2" presStyleIdx="2" presStyleCnt="6"/>
      <dgm:spPr/>
    </dgm:pt>
    <dgm:pt modelId="{879E4CBC-7EFB-465F-A1F9-DBBD00477FEE}" type="pres">
      <dgm:prSet presAssocID="{1394222F-6951-4ED7-BABB-C19C094E75FD}" presName="hierRoot2" presStyleCnt="0"/>
      <dgm:spPr/>
    </dgm:pt>
    <dgm:pt modelId="{515E403F-D579-435A-805A-5DE106A17687}" type="pres">
      <dgm:prSet presAssocID="{1394222F-6951-4ED7-BABB-C19C094E75FD}" presName="composite2" presStyleCnt="0"/>
      <dgm:spPr/>
    </dgm:pt>
    <dgm:pt modelId="{3AB21119-EE1F-4C08-8B61-028A2D4A78A8}" type="pres">
      <dgm:prSet presAssocID="{1394222F-6951-4ED7-BABB-C19C094E75FD}" presName="background2" presStyleLbl="node2" presStyleIdx="2" presStyleCnt="6"/>
      <dgm:spPr/>
    </dgm:pt>
    <dgm:pt modelId="{1DE6FFDE-6AD5-4462-AD2E-042D7537F077}" type="pres">
      <dgm:prSet presAssocID="{1394222F-6951-4ED7-BABB-C19C094E75FD}" presName="text2" presStyleLbl="fgAcc2" presStyleIdx="2" presStyleCnt="6">
        <dgm:presLayoutVars>
          <dgm:chPref val="3"/>
        </dgm:presLayoutVars>
      </dgm:prSet>
      <dgm:spPr/>
    </dgm:pt>
    <dgm:pt modelId="{26F65EB1-A09B-4CB0-B725-4A8CA8F075AC}" type="pres">
      <dgm:prSet presAssocID="{1394222F-6951-4ED7-BABB-C19C094E75FD}" presName="hierChild3" presStyleCnt="0"/>
      <dgm:spPr/>
    </dgm:pt>
    <dgm:pt modelId="{2FA67365-9EA9-4C50-BFCB-15470811EC93}" type="pres">
      <dgm:prSet presAssocID="{951535BA-4196-47E4-9DF5-78CF4C8352E8}" presName="Name10" presStyleLbl="parChTrans1D2" presStyleIdx="3" presStyleCnt="6"/>
      <dgm:spPr/>
    </dgm:pt>
    <dgm:pt modelId="{F3D87EA7-E25E-4D05-9177-CC73AAE9CCD4}" type="pres">
      <dgm:prSet presAssocID="{E8E96BDE-1392-4EFA-B274-BC8767609588}" presName="hierRoot2" presStyleCnt="0"/>
      <dgm:spPr/>
    </dgm:pt>
    <dgm:pt modelId="{12DF0D2D-1777-4A56-91F5-5020C8AA43AA}" type="pres">
      <dgm:prSet presAssocID="{E8E96BDE-1392-4EFA-B274-BC8767609588}" presName="composite2" presStyleCnt="0"/>
      <dgm:spPr/>
    </dgm:pt>
    <dgm:pt modelId="{58CEF2BB-E5C5-474E-A747-EA7D4A00AF45}" type="pres">
      <dgm:prSet presAssocID="{E8E96BDE-1392-4EFA-B274-BC8767609588}" presName="background2" presStyleLbl="node2" presStyleIdx="3" presStyleCnt="6"/>
      <dgm:spPr/>
    </dgm:pt>
    <dgm:pt modelId="{8865B61F-C257-4C7B-94C0-3181E8EF4F2A}" type="pres">
      <dgm:prSet presAssocID="{E8E96BDE-1392-4EFA-B274-BC8767609588}" presName="text2" presStyleLbl="fgAcc2" presStyleIdx="3" presStyleCnt="6" custLinFactNeighborX="-7836" custLinFactNeighborY="-11100">
        <dgm:presLayoutVars>
          <dgm:chPref val="3"/>
        </dgm:presLayoutVars>
      </dgm:prSet>
      <dgm:spPr/>
    </dgm:pt>
    <dgm:pt modelId="{80BDC230-42A5-4853-8179-D903EC40325B}" type="pres">
      <dgm:prSet presAssocID="{E8E96BDE-1392-4EFA-B274-BC8767609588}" presName="hierChild3" presStyleCnt="0"/>
      <dgm:spPr/>
    </dgm:pt>
    <dgm:pt modelId="{150732CD-5797-4C7E-A457-61DE0407E6B7}" type="pres">
      <dgm:prSet presAssocID="{7E0D0EA6-DE33-4616-BE43-1F3C60B2E1CA}" presName="Name10" presStyleLbl="parChTrans1D2" presStyleIdx="4" presStyleCnt="6"/>
      <dgm:spPr/>
    </dgm:pt>
    <dgm:pt modelId="{BACE853B-0C44-4523-AA4B-404D8C787392}" type="pres">
      <dgm:prSet presAssocID="{E1A147AC-DC32-489A-B3C4-DE2E95090ED2}" presName="hierRoot2" presStyleCnt="0"/>
      <dgm:spPr/>
    </dgm:pt>
    <dgm:pt modelId="{397FF302-BF0B-4C35-AA7D-8B307B2D702E}" type="pres">
      <dgm:prSet presAssocID="{E1A147AC-DC32-489A-B3C4-DE2E95090ED2}" presName="composite2" presStyleCnt="0"/>
      <dgm:spPr/>
    </dgm:pt>
    <dgm:pt modelId="{3F3A2BB9-F3D9-4730-905A-2A7E1CA90D6F}" type="pres">
      <dgm:prSet presAssocID="{E1A147AC-DC32-489A-B3C4-DE2E95090ED2}" presName="background2" presStyleLbl="node2" presStyleIdx="4" presStyleCnt="6"/>
      <dgm:spPr/>
    </dgm:pt>
    <dgm:pt modelId="{D436C963-72AC-4DB2-AF80-C591303E469B}" type="pres">
      <dgm:prSet presAssocID="{E1A147AC-DC32-489A-B3C4-DE2E95090ED2}" presName="text2" presStyleLbl="fgAcc2" presStyleIdx="4" presStyleCnt="6">
        <dgm:presLayoutVars>
          <dgm:chPref val="3"/>
        </dgm:presLayoutVars>
      </dgm:prSet>
      <dgm:spPr/>
    </dgm:pt>
    <dgm:pt modelId="{F5CDA5F1-39EF-44BC-BBB4-4F6D75BA9E81}" type="pres">
      <dgm:prSet presAssocID="{E1A147AC-DC32-489A-B3C4-DE2E95090ED2}" presName="hierChild3" presStyleCnt="0"/>
      <dgm:spPr/>
    </dgm:pt>
    <dgm:pt modelId="{4BE21C76-8B3F-48CA-92DD-3A95C4EEA731}" type="pres">
      <dgm:prSet presAssocID="{9192393E-B5FE-48C8-AC56-09774E089519}" presName="Name10" presStyleLbl="parChTrans1D2" presStyleIdx="5" presStyleCnt="6"/>
      <dgm:spPr/>
    </dgm:pt>
    <dgm:pt modelId="{68C24938-4E42-4E31-863B-3A8A7D951320}" type="pres">
      <dgm:prSet presAssocID="{921F5DDD-0976-42D5-B594-2086F8A3D2FC}" presName="hierRoot2" presStyleCnt="0"/>
      <dgm:spPr/>
    </dgm:pt>
    <dgm:pt modelId="{6519DAFF-4DCE-4361-A7CE-F97D44A2603A}" type="pres">
      <dgm:prSet presAssocID="{921F5DDD-0976-42D5-B594-2086F8A3D2FC}" presName="composite2" presStyleCnt="0"/>
      <dgm:spPr/>
    </dgm:pt>
    <dgm:pt modelId="{C6A37148-71D1-4C2F-80B9-529AFF114211}" type="pres">
      <dgm:prSet presAssocID="{921F5DDD-0976-42D5-B594-2086F8A3D2FC}" presName="background2" presStyleLbl="node2" presStyleIdx="5" presStyleCnt="6"/>
      <dgm:spPr/>
    </dgm:pt>
    <dgm:pt modelId="{F5C88064-E7F2-46E3-B394-A6336F5978A2}" type="pres">
      <dgm:prSet presAssocID="{921F5DDD-0976-42D5-B594-2086F8A3D2FC}" presName="text2" presStyleLbl="fgAcc2" presStyleIdx="5" presStyleCnt="6" custScaleX="131933">
        <dgm:presLayoutVars>
          <dgm:chPref val="3"/>
        </dgm:presLayoutVars>
      </dgm:prSet>
      <dgm:spPr/>
    </dgm:pt>
    <dgm:pt modelId="{EDBFFF43-235E-4FC0-94C3-53CE938D2E98}" type="pres">
      <dgm:prSet presAssocID="{921F5DDD-0976-42D5-B594-2086F8A3D2FC}" presName="hierChild3" presStyleCnt="0"/>
      <dgm:spPr/>
    </dgm:pt>
  </dgm:ptLst>
  <dgm:cxnLst>
    <dgm:cxn modelId="{CFBC2800-CE30-4187-9AD4-6C0DB00472F6}" type="presOf" srcId="{54726BB2-9C73-4B48-8505-21A19FE80BC5}" destId="{5E0268CF-D676-46BD-9690-92236FC64DE2}" srcOrd="0" destOrd="0" presId="urn:microsoft.com/office/officeart/2005/8/layout/hierarchy1"/>
    <dgm:cxn modelId="{EB005502-634E-4918-8275-D905BDCB200B}" type="presOf" srcId="{9192393E-B5FE-48C8-AC56-09774E089519}" destId="{4BE21C76-8B3F-48CA-92DD-3A95C4EEA731}" srcOrd="0" destOrd="0" presId="urn:microsoft.com/office/officeart/2005/8/layout/hierarchy1"/>
    <dgm:cxn modelId="{DEDE8011-8302-4D4D-B869-5769DC02E4F2}" type="presOf" srcId="{7E0D0EA6-DE33-4616-BE43-1F3C60B2E1CA}" destId="{150732CD-5797-4C7E-A457-61DE0407E6B7}" srcOrd="0" destOrd="0" presId="urn:microsoft.com/office/officeart/2005/8/layout/hierarchy1"/>
    <dgm:cxn modelId="{FC813425-7381-4A59-B2C4-87D4692B8131}" type="presOf" srcId="{0BC1709A-01C8-47F4-AA8B-B6D2F863EFE0}" destId="{9FBBEAF4-845B-4537-8F43-91865896CC9C}" srcOrd="0" destOrd="0" presId="urn:microsoft.com/office/officeart/2005/8/layout/hierarchy1"/>
    <dgm:cxn modelId="{A6C2B227-D2A2-4F33-906B-3ACEE5F05B14}" srcId="{F403D3A6-05BF-42B2-A97F-B548E6C9352F}" destId="{B3166DCD-DB39-49C1-819B-19BB298149CA}" srcOrd="0" destOrd="0" parTransId="{861D4E67-6841-4994-877D-ACB84176CF05}" sibTransId="{C3689C60-EC77-4890-808D-E1D8D6423675}"/>
    <dgm:cxn modelId="{3C12722C-5688-4024-B897-3CD0F6C47AE9}" type="presOf" srcId="{2D46C648-75BE-44B5-B608-64E5723C9346}" destId="{9B1DC7EA-3925-423F-A7D2-56829C65BDE7}" srcOrd="0" destOrd="0" presId="urn:microsoft.com/office/officeart/2005/8/layout/hierarchy1"/>
    <dgm:cxn modelId="{5FD5D35E-DE6F-49C9-B7E7-2D3AE8079F37}" srcId="{F403D3A6-05BF-42B2-A97F-B548E6C9352F}" destId="{921F5DDD-0976-42D5-B594-2086F8A3D2FC}" srcOrd="5" destOrd="0" parTransId="{9192393E-B5FE-48C8-AC56-09774E089519}" sibTransId="{F2459679-B24D-4799-8040-636C485A5412}"/>
    <dgm:cxn modelId="{D4B8414A-208B-477D-B6C8-D8939A0F4402}" type="presOf" srcId="{08AE5FE0-E3E3-4809-A676-C1864DE6A445}" destId="{40FE8786-B263-4932-B8C9-A256E37290F6}" srcOrd="0" destOrd="0" presId="urn:microsoft.com/office/officeart/2005/8/layout/hierarchy1"/>
    <dgm:cxn modelId="{E2E0B24B-DF29-4246-BA64-A02A399B20AA}" type="presOf" srcId="{921F5DDD-0976-42D5-B594-2086F8A3D2FC}" destId="{F5C88064-E7F2-46E3-B394-A6336F5978A2}" srcOrd="0" destOrd="0" presId="urn:microsoft.com/office/officeart/2005/8/layout/hierarchy1"/>
    <dgm:cxn modelId="{6C8D7C75-CDF4-4BB0-8BBD-6702CFC54B55}" srcId="{F403D3A6-05BF-42B2-A97F-B548E6C9352F}" destId="{1394222F-6951-4ED7-BABB-C19C094E75FD}" srcOrd="2" destOrd="0" parTransId="{08AE5FE0-E3E3-4809-A676-C1864DE6A445}" sibTransId="{CFF1F680-581E-4553-829E-15005C157B72}"/>
    <dgm:cxn modelId="{AC501FA2-BFD6-4D81-B50D-4EF7C7FC2BEA}" srcId="{F403D3A6-05BF-42B2-A97F-B548E6C9352F}" destId="{E1A147AC-DC32-489A-B3C4-DE2E95090ED2}" srcOrd="4" destOrd="0" parTransId="{7E0D0EA6-DE33-4616-BE43-1F3C60B2E1CA}" sibTransId="{F8DA1B33-0273-4BC4-BADF-EDD2FB80D9E1}"/>
    <dgm:cxn modelId="{1F6B27A6-0735-4796-A3BF-5DE471DD32C7}" type="presOf" srcId="{951535BA-4196-47E4-9DF5-78CF4C8352E8}" destId="{2FA67365-9EA9-4C50-BFCB-15470811EC93}" srcOrd="0" destOrd="0" presId="urn:microsoft.com/office/officeart/2005/8/layout/hierarchy1"/>
    <dgm:cxn modelId="{4D5C3AAB-B6FC-4659-8731-ED5F8756E56D}" type="presOf" srcId="{F403D3A6-05BF-42B2-A97F-B548E6C9352F}" destId="{44DB8111-A233-4870-8605-5074CF9D4A97}" srcOrd="0" destOrd="0" presId="urn:microsoft.com/office/officeart/2005/8/layout/hierarchy1"/>
    <dgm:cxn modelId="{426752AF-08CA-4D5A-8223-6FA9373D1C14}" srcId="{0BC1709A-01C8-47F4-AA8B-B6D2F863EFE0}" destId="{F403D3A6-05BF-42B2-A97F-B548E6C9352F}" srcOrd="0" destOrd="0" parTransId="{CB3E73BF-FB83-41E8-8262-95FDAFB7E093}" sibTransId="{E1019577-B5F7-4870-82AE-DC39CCDACAD1}"/>
    <dgm:cxn modelId="{9B136CB8-75E7-492D-9712-B63A8AECB120}" type="presOf" srcId="{B3166DCD-DB39-49C1-819B-19BB298149CA}" destId="{481A2EA6-F27C-4289-923F-588AB8FB61FA}" srcOrd="0" destOrd="0" presId="urn:microsoft.com/office/officeart/2005/8/layout/hierarchy1"/>
    <dgm:cxn modelId="{B0F2BEC1-CCEC-44D6-9DD9-16389179FE50}" type="presOf" srcId="{E8E96BDE-1392-4EFA-B274-BC8767609588}" destId="{8865B61F-C257-4C7B-94C0-3181E8EF4F2A}" srcOrd="0" destOrd="0" presId="urn:microsoft.com/office/officeart/2005/8/layout/hierarchy1"/>
    <dgm:cxn modelId="{002CD9C6-A7F1-41C3-86DC-CA0F5A029006}" srcId="{F403D3A6-05BF-42B2-A97F-B548E6C9352F}" destId="{2D46C648-75BE-44B5-B608-64E5723C9346}" srcOrd="1" destOrd="0" parTransId="{54726BB2-9C73-4B48-8505-21A19FE80BC5}" sibTransId="{D0012FCC-4960-438C-92CC-15670A57C29E}"/>
    <dgm:cxn modelId="{B8B1EBE9-71B2-4C97-9ED8-0EA84DB8F10D}" type="presOf" srcId="{861D4E67-6841-4994-877D-ACB84176CF05}" destId="{E0E36F7E-0A01-430A-8778-9CB4E0BDE7F9}" srcOrd="0" destOrd="0" presId="urn:microsoft.com/office/officeart/2005/8/layout/hierarchy1"/>
    <dgm:cxn modelId="{918F0BF0-5E03-4C8B-8EC3-03DD97824E72}" type="presOf" srcId="{1394222F-6951-4ED7-BABB-C19C094E75FD}" destId="{1DE6FFDE-6AD5-4462-AD2E-042D7537F077}" srcOrd="0" destOrd="0" presId="urn:microsoft.com/office/officeart/2005/8/layout/hierarchy1"/>
    <dgm:cxn modelId="{8AAE5EF3-C79C-4E29-B405-73D163C40E90}" type="presOf" srcId="{E1A147AC-DC32-489A-B3C4-DE2E95090ED2}" destId="{D436C963-72AC-4DB2-AF80-C591303E469B}" srcOrd="0" destOrd="0" presId="urn:microsoft.com/office/officeart/2005/8/layout/hierarchy1"/>
    <dgm:cxn modelId="{943A7EF3-2D92-43EA-A078-9A6191858901}" srcId="{F403D3A6-05BF-42B2-A97F-B548E6C9352F}" destId="{E8E96BDE-1392-4EFA-B274-BC8767609588}" srcOrd="3" destOrd="0" parTransId="{951535BA-4196-47E4-9DF5-78CF4C8352E8}" sibTransId="{AEDB4200-89D6-49DD-9A3A-EBC3D368E471}"/>
    <dgm:cxn modelId="{E44C8A4A-A95A-4D0E-A68A-5C5928FF9840}" type="presParOf" srcId="{9FBBEAF4-845B-4537-8F43-91865896CC9C}" destId="{EB1DB09C-1847-4895-9AE4-D110BF20F59C}" srcOrd="0" destOrd="0" presId="urn:microsoft.com/office/officeart/2005/8/layout/hierarchy1"/>
    <dgm:cxn modelId="{12E7417A-A5BD-4D13-B7D6-C369DEC4E71A}" type="presParOf" srcId="{EB1DB09C-1847-4895-9AE4-D110BF20F59C}" destId="{B04C6334-142A-4021-8408-050365571CEE}" srcOrd="0" destOrd="0" presId="urn:microsoft.com/office/officeart/2005/8/layout/hierarchy1"/>
    <dgm:cxn modelId="{00A7368D-1E5D-4A42-9241-C47EF59F3CFE}" type="presParOf" srcId="{B04C6334-142A-4021-8408-050365571CEE}" destId="{CD933D66-DA73-4862-B5D0-319AFA805F5A}" srcOrd="0" destOrd="0" presId="urn:microsoft.com/office/officeart/2005/8/layout/hierarchy1"/>
    <dgm:cxn modelId="{71C65FFB-D14C-44F7-9F45-5385A99A2574}" type="presParOf" srcId="{B04C6334-142A-4021-8408-050365571CEE}" destId="{44DB8111-A233-4870-8605-5074CF9D4A97}" srcOrd="1" destOrd="0" presId="urn:microsoft.com/office/officeart/2005/8/layout/hierarchy1"/>
    <dgm:cxn modelId="{9BF2B8F3-9D7A-4104-A528-FB161A454911}" type="presParOf" srcId="{EB1DB09C-1847-4895-9AE4-D110BF20F59C}" destId="{3DD90EFA-A9A4-4599-9156-6F9CA3FEC2C2}" srcOrd="1" destOrd="0" presId="urn:microsoft.com/office/officeart/2005/8/layout/hierarchy1"/>
    <dgm:cxn modelId="{C2F8A203-4044-4100-B4FA-3387599B453F}" type="presParOf" srcId="{3DD90EFA-A9A4-4599-9156-6F9CA3FEC2C2}" destId="{E0E36F7E-0A01-430A-8778-9CB4E0BDE7F9}" srcOrd="0" destOrd="0" presId="urn:microsoft.com/office/officeart/2005/8/layout/hierarchy1"/>
    <dgm:cxn modelId="{9C01D6AC-7DCC-4906-AC44-FE4517C11B65}" type="presParOf" srcId="{3DD90EFA-A9A4-4599-9156-6F9CA3FEC2C2}" destId="{133FF904-5EBB-43A7-88FA-488B99A11C40}" srcOrd="1" destOrd="0" presId="urn:microsoft.com/office/officeart/2005/8/layout/hierarchy1"/>
    <dgm:cxn modelId="{ABB7D861-D275-497D-A64C-243038FF654D}" type="presParOf" srcId="{133FF904-5EBB-43A7-88FA-488B99A11C40}" destId="{07DC6F21-A7A7-4FC8-A96F-4FEA94479E8D}" srcOrd="0" destOrd="0" presId="urn:microsoft.com/office/officeart/2005/8/layout/hierarchy1"/>
    <dgm:cxn modelId="{5F7FADE4-0696-4722-970F-625FBEF8FEC5}" type="presParOf" srcId="{07DC6F21-A7A7-4FC8-A96F-4FEA94479E8D}" destId="{D680A99E-7244-4DF4-8614-82984AC35ABB}" srcOrd="0" destOrd="0" presId="urn:microsoft.com/office/officeart/2005/8/layout/hierarchy1"/>
    <dgm:cxn modelId="{36180363-8E7B-409E-901C-9B60653AB84D}" type="presParOf" srcId="{07DC6F21-A7A7-4FC8-A96F-4FEA94479E8D}" destId="{481A2EA6-F27C-4289-923F-588AB8FB61FA}" srcOrd="1" destOrd="0" presId="urn:microsoft.com/office/officeart/2005/8/layout/hierarchy1"/>
    <dgm:cxn modelId="{5E79C6DD-1D44-42A9-8206-D1C1A0055D49}" type="presParOf" srcId="{133FF904-5EBB-43A7-88FA-488B99A11C40}" destId="{7839B503-ACB1-461D-91F9-33877A9DAEBE}" srcOrd="1" destOrd="0" presId="urn:microsoft.com/office/officeart/2005/8/layout/hierarchy1"/>
    <dgm:cxn modelId="{ACAFE3E1-2A3D-4658-94B5-6555C567FDD3}" type="presParOf" srcId="{3DD90EFA-A9A4-4599-9156-6F9CA3FEC2C2}" destId="{5E0268CF-D676-46BD-9690-92236FC64DE2}" srcOrd="2" destOrd="0" presId="urn:microsoft.com/office/officeart/2005/8/layout/hierarchy1"/>
    <dgm:cxn modelId="{C4A49193-9C09-4386-93B2-58CD5A253640}" type="presParOf" srcId="{3DD90EFA-A9A4-4599-9156-6F9CA3FEC2C2}" destId="{8E973794-2608-4837-B5ED-A68AF2CCB8B0}" srcOrd="3" destOrd="0" presId="urn:microsoft.com/office/officeart/2005/8/layout/hierarchy1"/>
    <dgm:cxn modelId="{5496E811-0592-4212-B959-7164F56B99B5}" type="presParOf" srcId="{8E973794-2608-4837-B5ED-A68AF2CCB8B0}" destId="{9949D893-DBCB-469C-8453-4AA52A90C28A}" srcOrd="0" destOrd="0" presId="urn:microsoft.com/office/officeart/2005/8/layout/hierarchy1"/>
    <dgm:cxn modelId="{4A7E48BE-7764-432C-A642-A0AD96806925}" type="presParOf" srcId="{9949D893-DBCB-469C-8453-4AA52A90C28A}" destId="{8E14D209-707D-44F9-ABC4-E6D068D19787}" srcOrd="0" destOrd="0" presId="urn:microsoft.com/office/officeart/2005/8/layout/hierarchy1"/>
    <dgm:cxn modelId="{88206D8F-6644-48FF-8ECC-ABC05C6B2A99}" type="presParOf" srcId="{9949D893-DBCB-469C-8453-4AA52A90C28A}" destId="{9B1DC7EA-3925-423F-A7D2-56829C65BDE7}" srcOrd="1" destOrd="0" presId="urn:microsoft.com/office/officeart/2005/8/layout/hierarchy1"/>
    <dgm:cxn modelId="{2BDC1E78-138C-478F-AAA2-B10817F06B91}" type="presParOf" srcId="{8E973794-2608-4837-B5ED-A68AF2CCB8B0}" destId="{3719D38C-C1F5-4ACE-AAB4-7C3F1D22826E}" srcOrd="1" destOrd="0" presId="urn:microsoft.com/office/officeart/2005/8/layout/hierarchy1"/>
    <dgm:cxn modelId="{08633112-34BF-4CE2-8F78-073C7DED67E1}" type="presParOf" srcId="{3DD90EFA-A9A4-4599-9156-6F9CA3FEC2C2}" destId="{40FE8786-B263-4932-B8C9-A256E37290F6}" srcOrd="4" destOrd="0" presId="urn:microsoft.com/office/officeart/2005/8/layout/hierarchy1"/>
    <dgm:cxn modelId="{6D6DF1A4-B10A-4DEC-8512-769F38E2E656}" type="presParOf" srcId="{3DD90EFA-A9A4-4599-9156-6F9CA3FEC2C2}" destId="{879E4CBC-7EFB-465F-A1F9-DBBD00477FEE}" srcOrd="5" destOrd="0" presId="urn:microsoft.com/office/officeart/2005/8/layout/hierarchy1"/>
    <dgm:cxn modelId="{74B08526-FEF0-4BC1-98F9-4561D17D260F}" type="presParOf" srcId="{879E4CBC-7EFB-465F-A1F9-DBBD00477FEE}" destId="{515E403F-D579-435A-805A-5DE106A17687}" srcOrd="0" destOrd="0" presId="urn:microsoft.com/office/officeart/2005/8/layout/hierarchy1"/>
    <dgm:cxn modelId="{19F0EABA-00C7-42CD-BB64-A81AD5791F60}" type="presParOf" srcId="{515E403F-D579-435A-805A-5DE106A17687}" destId="{3AB21119-EE1F-4C08-8B61-028A2D4A78A8}" srcOrd="0" destOrd="0" presId="urn:microsoft.com/office/officeart/2005/8/layout/hierarchy1"/>
    <dgm:cxn modelId="{452A68A0-9AC2-4966-ABD4-0D90F49C177D}" type="presParOf" srcId="{515E403F-D579-435A-805A-5DE106A17687}" destId="{1DE6FFDE-6AD5-4462-AD2E-042D7537F077}" srcOrd="1" destOrd="0" presId="urn:microsoft.com/office/officeart/2005/8/layout/hierarchy1"/>
    <dgm:cxn modelId="{729851F5-AB7E-4AAC-8EB7-35FF54367A59}" type="presParOf" srcId="{879E4CBC-7EFB-465F-A1F9-DBBD00477FEE}" destId="{26F65EB1-A09B-4CB0-B725-4A8CA8F075AC}" srcOrd="1" destOrd="0" presId="urn:microsoft.com/office/officeart/2005/8/layout/hierarchy1"/>
    <dgm:cxn modelId="{31DD712A-9FE9-413D-B437-DF2987B1EDA8}" type="presParOf" srcId="{3DD90EFA-A9A4-4599-9156-6F9CA3FEC2C2}" destId="{2FA67365-9EA9-4C50-BFCB-15470811EC93}" srcOrd="6" destOrd="0" presId="urn:microsoft.com/office/officeart/2005/8/layout/hierarchy1"/>
    <dgm:cxn modelId="{0165A19A-772C-4BCD-B6BD-DC6A765FBE92}" type="presParOf" srcId="{3DD90EFA-A9A4-4599-9156-6F9CA3FEC2C2}" destId="{F3D87EA7-E25E-4D05-9177-CC73AAE9CCD4}" srcOrd="7" destOrd="0" presId="urn:microsoft.com/office/officeart/2005/8/layout/hierarchy1"/>
    <dgm:cxn modelId="{3CC633FB-A7EE-48BB-9195-0161757ABFE9}" type="presParOf" srcId="{F3D87EA7-E25E-4D05-9177-CC73AAE9CCD4}" destId="{12DF0D2D-1777-4A56-91F5-5020C8AA43AA}" srcOrd="0" destOrd="0" presId="urn:microsoft.com/office/officeart/2005/8/layout/hierarchy1"/>
    <dgm:cxn modelId="{70D00800-C1A8-4519-BC6F-B420938CF6D6}" type="presParOf" srcId="{12DF0D2D-1777-4A56-91F5-5020C8AA43AA}" destId="{58CEF2BB-E5C5-474E-A747-EA7D4A00AF45}" srcOrd="0" destOrd="0" presId="urn:microsoft.com/office/officeart/2005/8/layout/hierarchy1"/>
    <dgm:cxn modelId="{231CF6E7-61A9-41A0-ABC9-090B153B68A0}" type="presParOf" srcId="{12DF0D2D-1777-4A56-91F5-5020C8AA43AA}" destId="{8865B61F-C257-4C7B-94C0-3181E8EF4F2A}" srcOrd="1" destOrd="0" presId="urn:microsoft.com/office/officeart/2005/8/layout/hierarchy1"/>
    <dgm:cxn modelId="{402CC299-D15C-4A0A-B3F6-99D8440F59BF}" type="presParOf" srcId="{F3D87EA7-E25E-4D05-9177-CC73AAE9CCD4}" destId="{80BDC230-42A5-4853-8179-D903EC40325B}" srcOrd="1" destOrd="0" presId="urn:microsoft.com/office/officeart/2005/8/layout/hierarchy1"/>
    <dgm:cxn modelId="{13747A6B-8FC5-4856-B84E-D629AFDFC6DB}" type="presParOf" srcId="{3DD90EFA-A9A4-4599-9156-6F9CA3FEC2C2}" destId="{150732CD-5797-4C7E-A457-61DE0407E6B7}" srcOrd="8" destOrd="0" presId="urn:microsoft.com/office/officeart/2005/8/layout/hierarchy1"/>
    <dgm:cxn modelId="{61A45819-8CFB-45B8-818E-194D59F30298}" type="presParOf" srcId="{3DD90EFA-A9A4-4599-9156-6F9CA3FEC2C2}" destId="{BACE853B-0C44-4523-AA4B-404D8C787392}" srcOrd="9" destOrd="0" presId="urn:microsoft.com/office/officeart/2005/8/layout/hierarchy1"/>
    <dgm:cxn modelId="{621D28BB-1DB7-4298-88F2-0C433C3A1C75}" type="presParOf" srcId="{BACE853B-0C44-4523-AA4B-404D8C787392}" destId="{397FF302-BF0B-4C35-AA7D-8B307B2D702E}" srcOrd="0" destOrd="0" presId="urn:microsoft.com/office/officeart/2005/8/layout/hierarchy1"/>
    <dgm:cxn modelId="{D4C62622-6E90-43C7-A0AB-1D53D7FFD540}" type="presParOf" srcId="{397FF302-BF0B-4C35-AA7D-8B307B2D702E}" destId="{3F3A2BB9-F3D9-4730-905A-2A7E1CA90D6F}" srcOrd="0" destOrd="0" presId="urn:microsoft.com/office/officeart/2005/8/layout/hierarchy1"/>
    <dgm:cxn modelId="{F5E599B4-3344-4534-A965-61C35B799F69}" type="presParOf" srcId="{397FF302-BF0B-4C35-AA7D-8B307B2D702E}" destId="{D436C963-72AC-4DB2-AF80-C591303E469B}" srcOrd="1" destOrd="0" presId="urn:microsoft.com/office/officeart/2005/8/layout/hierarchy1"/>
    <dgm:cxn modelId="{8B13AF25-994D-41C9-BC38-0A166FD40A68}" type="presParOf" srcId="{BACE853B-0C44-4523-AA4B-404D8C787392}" destId="{F5CDA5F1-39EF-44BC-BBB4-4F6D75BA9E81}" srcOrd="1" destOrd="0" presId="urn:microsoft.com/office/officeart/2005/8/layout/hierarchy1"/>
    <dgm:cxn modelId="{5E9B302F-F00B-47EF-A1DD-5668AD803D2D}" type="presParOf" srcId="{3DD90EFA-A9A4-4599-9156-6F9CA3FEC2C2}" destId="{4BE21C76-8B3F-48CA-92DD-3A95C4EEA731}" srcOrd="10" destOrd="0" presId="urn:microsoft.com/office/officeart/2005/8/layout/hierarchy1"/>
    <dgm:cxn modelId="{260D68B6-45C4-458F-8D0B-4C4055AEA535}" type="presParOf" srcId="{3DD90EFA-A9A4-4599-9156-6F9CA3FEC2C2}" destId="{68C24938-4E42-4E31-863B-3A8A7D951320}" srcOrd="11" destOrd="0" presId="urn:microsoft.com/office/officeart/2005/8/layout/hierarchy1"/>
    <dgm:cxn modelId="{CEE9FF8C-ADE1-4AB1-B829-090A38B4C31F}" type="presParOf" srcId="{68C24938-4E42-4E31-863B-3A8A7D951320}" destId="{6519DAFF-4DCE-4361-A7CE-F97D44A2603A}" srcOrd="0" destOrd="0" presId="urn:microsoft.com/office/officeart/2005/8/layout/hierarchy1"/>
    <dgm:cxn modelId="{70605C6A-7E2C-4934-8F47-A05A401B8CE7}" type="presParOf" srcId="{6519DAFF-4DCE-4361-A7CE-F97D44A2603A}" destId="{C6A37148-71D1-4C2F-80B9-529AFF114211}" srcOrd="0" destOrd="0" presId="urn:microsoft.com/office/officeart/2005/8/layout/hierarchy1"/>
    <dgm:cxn modelId="{66E7CAB8-355E-4797-9076-649FE41CA8F9}" type="presParOf" srcId="{6519DAFF-4DCE-4361-A7CE-F97D44A2603A}" destId="{F5C88064-E7F2-46E3-B394-A6336F5978A2}" srcOrd="1" destOrd="0" presId="urn:microsoft.com/office/officeart/2005/8/layout/hierarchy1"/>
    <dgm:cxn modelId="{6E320786-39C8-4359-8719-077FE1079390}" type="presParOf" srcId="{68C24938-4E42-4E31-863B-3A8A7D951320}" destId="{EDBFFF43-235E-4FC0-94C3-53CE938D2E9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DEBA9B-A88A-4CE8-A81F-B5BEBFA14EEA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FE6FE9B2-2151-4A18-8E75-3E1BAF29F4D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To generate an experimental set up to observe the laws of physics.</a:t>
          </a:r>
        </a:p>
      </dgm:t>
    </dgm:pt>
    <dgm:pt modelId="{8A51474E-1D05-4588-84D9-C95BD98FC974}" type="parTrans" cxnId="{E683730E-D3C7-4853-B8AE-C8A72B94E2C1}">
      <dgm:prSet/>
      <dgm:spPr/>
      <dgm:t>
        <a:bodyPr/>
        <a:lstStyle/>
        <a:p>
          <a:endParaRPr lang="en-US"/>
        </a:p>
      </dgm:t>
    </dgm:pt>
    <dgm:pt modelId="{3409AB9C-60E9-4B25-B0EF-9D2FE0B781CC}" type="sibTrans" cxnId="{E683730E-D3C7-4853-B8AE-C8A72B94E2C1}">
      <dgm:prSet/>
      <dgm:spPr/>
      <dgm:t>
        <a:bodyPr/>
        <a:lstStyle/>
        <a:p>
          <a:endParaRPr lang="en-US"/>
        </a:p>
      </dgm:t>
    </dgm:pt>
    <dgm:pt modelId="{40931BEB-FC24-4E28-B22A-3914D6393B2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To apply the arc length formula to measure linear displacement</a:t>
          </a:r>
        </a:p>
      </dgm:t>
    </dgm:pt>
    <dgm:pt modelId="{2DB640A8-7170-4625-BB5E-E0C5EC4404D8}" type="parTrans" cxnId="{12FD2942-4593-44F7-B5AE-6553FEE9F1BE}">
      <dgm:prSet/>
      <dgm:spPr/>
      <dgm:t>
        <a:bodyPr/>
        <a:lstStyle/>
        <a:p>
          <a:endParaRPr lang="en-US"/>
        </a:p>
      </dgm:t>
    </dgm:pt>
    <dgm:pt modelId="{CAD1D6C2-838A-4157-81EB-95B99B35845C}" type="sibTrans" cxnId="{12FD2942-4593-44F7-B5AE-6553FEE9F1BE}">
      <dgm:prSet/>
      <dgm:spPr/>
      <dgm:t>
        <a:bodyPr/>
        <a:lstStyle/>
        <a:p>
          <a:endParaRPr lang="en-US"/>
        </a:p>
      </dgm:t>
    </dgm:pt>
    <dgm:pt modelId="{9095B057-C9F6-4CAA-9525-05AFD9E99671}" type="pres">
      <dgm:prSet presAssocID="{89DEBA9B-A88A-4CE8-A81F-B5BEBFA14EEA}" presName="root" presStyleCnt="0">
        <dgm:presLayoutVars>
          <dgm:dir/>
          <dgm:resizeHandles val="exact"/>
        </dgm:presLayoutVars>
      </dgm:prSet>
      <dgm:spPr/>
    </dgm:pt>
    <dgm:pt modelId="{8CD01431-BF7E-4F0C-9E8B-F1A96849ED99}" type="pres">
      <dgm:prSet presAssocID="{FE6FE9B2-2151-4A18-8E75-3E1BAF29F4D2}" presName="compNode" presStyleCnt="0"/>
      <dgm:spPr/>
    </dgm:pt>
    <dgm:pt modelId="{3DF12786-0B4F-4EEF-A00F-076FFD90D4B1}" type="pres">
      <dgm:prSet presAssocID="{FE6FE9B2-2151-4A18-8E75-3E1BAF29F4D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C197B680-FE19-443A-A2FB-D1AE3FE571BD}" type="pres">
      <dgm:prSet presAssocID="{FE6FE9B2-2151-4A18-8E75-3E1BAF29F4D2}" presName="spaceRect" presStyleCnt="0"/>
      <dgm:spPr/>
    </dgm:pt>
    <dgm:pt modelId="{DFD9496A-0EF1-4D60-9B41-1CCD38BAD49D}" type="pres">
      <dgm:prSet presAssocID="{FE6FE9B2-2151-4A18-8E75-3E1BAF29F4D2}" presName="textRect" presStyleLbl="revTx" presStyleIdx="0" presStyleCnt="2">
        <dgm:presLayoutVars>
          <dgm:chMax val="1"/>
          <dgm:chPref val="1"/>
        </dgm:presLayoutVars>
      </dgm:prSet>
      <dgm:spPr/>
    </dgm:pt>
    <dgm:pt modelId="{94EE817B-7CED-4C3B-8EEF-20FF884773F9}" type="pres">
      <dgm:prSet presAssocID="{3409AB9C-60E9-4B25-B0EF-9D2FE0B781CC}" presName="sibTrans" presStyleCnt="0"/>
      <dgm:spPr/>
    </dgm:pt>
    <dgm:pt modelId="{6BA1AA2B-ED4A-423A-BDCC-F46F50060CD5}" type="pres">
      <dgm:prSet presAssocID="{40931BEB-FC24-4E28-B22A-3914D6393B2D}" presName="compNode" presStyleCnt="0"/>
      <dgm:spPr/>
    </dgm:pt>
    <dgm:pt modelId="{33884FF6-8FA7-4111-8C24-0898E57B8CF0}" type="pres">
      <dgm:prSet presAssocID="{40931BEB-FC24-4E28-B22A-3914D6393B2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5E4E25AD-1D2B-49FC-A749-DC990B8ECA38}" type="pres">
      <dgm:prSet presAssocID="{40931BEB-FC24-4E28-B22A-3914D6393B2D}" presName="spaceRect" presStyleCnt="0"/>
      <dgm:spPr/>
    </dgm:pt>
    <dgm:pt modelId="{76C0EC99-9360-4CC4-B19B-316E50FFD835}" type="pres">
      <dgm:prSet presAssocID="{40931BEB-FC24-4E28-B22A-3914D6393B2D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E683730E-D3C7-4853-B8AE-C8A72B94E2C1}" srcId="{89DEBA9B-A88A-4CE8-A81F-B5BEBFA14EEA}" destId="{FE6FE9B2-2151-4A18-8E75-3E1BAF29F4D2}" srcOrd="0" destOrd="0" parTransId="{8A51474E-1D05-4588-84D9-C95BD98FC974}" sibTransId="{3409AB9C-60E9-4B25-B0EF-9D2FE0B781CC}"/>
    <dgm:cxn modelId="{12FD2942-4593-44F7-B5AE-6553FEE9F1BE}" srcId="{89DEBA9B-A88A-4CE8-A81F-B5BEBFA14EEA}" destId="{40931BEB-FC24-4E28-B22A-3914D6393B2D}" srcOrd="1" destOrd="0" parTransId="{2DB640A8-7170-4625-BB5E-E0C5EC4404D8}" sibTransId="{CAD1D6C2-838A-4157-81EB-95B99B35845C}"/>
    <dgm:cxn modelId="{E1CA9C8F-6567-485A-8E61-22AC9D4A4064}" type="presOf" srcId="{40931BEB-FC24-4E28-B22A-3914D6393B2D}" destId="{76C0EC99-9360-4CC4-B19B-316E50FFD835}" srcOrd="0" destOrd="0" presId="urn:microsoft.com/office/officeart/2018/2/layout/IconLabelList"/>
    <dgm:cxn modelId="{292674BD-96CF-4485-9A6F-4D58378C66AC}" type="presOf" srcId="{FE6FE9B2-2151-4A18-8E75-3E1BAF29F4D2}" destId="{DFD9496A-0EF1-4D60-9B41-1CCD38BAD49D}" srcOrd="0" destOrd="0" presId="urn:microsoft.com/office/officeart/2018/2/layout/IconLabelList"/>
    <dgm:cxn modelId="{B2A31EC6-3297-4931-B410-787A2806E91C}" type="presOf" srcId="{89DEBA9B-A88A-4CE8-A81F-B5BEBFA14EEA}" destId="{9095B057-C9F6-4CAA-9525-05AFD9E99671}" srcOrd="0" destOrd="0" presId="urn:microsoft.com/office/officeart/2018/2/layout/IconLabelList"/>
    <dgm:cxn modelId="{721F34AA-098A-429A-A3FA-9E4F150B12DE}" type="presParOf" srcId="{9095B057-C9F6-4CAA-9525-05AFD9E99671}" destId="{8CD01431-BF7E-4F0C-9E8B-F1A96849ED99}" srcOrd="0" destOrd="0" presId="urn:microsoft.com/office/officeart/2018/2/layout/IconLabelList"/>
    <dgm:cxn modelId="{30F23520-6927-4518-9D75-A5EE8132B37A}" type="presParOf" srcId="{8CD01431-BF7E-4F0C-9E8B-F1A96849ED99}" destId="{3DF12786-0B4F-4EEF-A00F-076FFD90D4B1}" srcOrd="0" destOrd="0" presId="urn:microsoft.com/office/officeart/2018/2/layout/IconLabelList"/>
    <dgm:cxn modelId="{12FAF454-46E5-4584-94DC-311696768730}" type="presParOf" srcId="{8CD01431-BF7E-4F0C-9E8B-F1A96849ED99}" destId="{C197B680-FE19-443A-A2FB-D1AE3FE571BD}" srcOrd="1" destOrd="0" presId="urn:microsoft.com/office/officeart/2018/2/layout/IconLabelList"/>
    <dgm:cxn modelId="{40203447-AF02-4810-85C4-63D615067DAE}" type="presParOf" srcId="{8CD01431-BF7E-4F0C-9E8B-F1A96849ED99}" destId="{DFD9496A-0EF1-4D60-9B41-1CCD38BAD49D}" srcOrd="2" destOrd="0" presId="urn:microsoft.com/office/officeart/2018/2/layout/IconLabelList"/>
    <dgm:cxn modelId="{621DFE1C-912C-4F4C-8A36-8367F6068091}" type="presParOf" srcId="{9095B057-C9F6-4CAA-9525-05AFD9E99671}" destId="{94EE817B-7CED-4C3B-8EEF-20FF884773F9}" srcOrd="1" destOrd="0" presId="urn:microsoft.com/office/officeart/2018/2/layout/IconLabelList"/>
    <dgm:cxn modelId="{6BB0BDA0-B5E3-40AC-B1DA-E898CAB0DBA9}" type="presParOf" srcId="{9095B057-C9F6-4CAA-9525-05AFD9E99671}" destId="{6BA1AA2B-ED4A-423A-BDCC-F46F50060CD5}" srcOrd="2" destOrd="0" presId="urn:microsoft.com/office/officeart/2018/2/layout/IconLabelList"/>
    <dgm:cxn modelId="{35342184-A622-4D82-9249-A5889474185E}" type="presParOf" srcId="{6BA1AA2B-ED4A-423A-BDCC-F46F50060CD5}" destId="{33884FF6-8FA7-4111-8C24-0898E57B8CF0}" srcOrd="0" destOrd="0" presId="urn:microsoft.com/office/officeart/2018/2/layout/IconLabelList"/>
    <dgm:cxn modelId="{2DC91C3F-9E60-4F1E-BECA-3E82300D495B}" type="presParOf" srcId="{6BA1AA2B-ED4A-423A-BDCC-F46F50060CD5}" destId="{5E4E25AD-1D2B-49FC-A749-DC990B8ECA38}" srcOrd="1" destOrd="0" presId="urn:microsoft.com/office/officeart/2018/2/layout/IconLabelList"/>
    <dgm:cxn modelId="{8613B196-FED0-4B38-AB36-BAFA6160BAEB}" type="presParOf" srcId="{6BA1AA2B-ED4A-423A-BDCC-F46F50060CD5}" destId="{76C0EC99-9360-4CC4-B19B-316E50FFD83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3FCFD3-C1F0-4109-B4DC-DE3779134FA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DF412A3-0DB3-46B6-901E-8933BB7E6BBA}">
      <dgm:prSet/>
      <dgm:spPr/>
      <dgm:t>
        <a:bodyPr/>
        <a:lstStyle/>
        <a:p>
          <a:r>
            <a:rPr lang="en-US" b="1"/>
            <a:t>Discuss the results and comment on the sources of error</a:t>
          </a:r>
          <a:r>
            <a:rPr lang="en-US"/>
            <a:t>.</a:t>
          </a:r>
        </a:p>
      </dgm:t>
    </dgm:pt>
    <dgm:pt modelId="{60ADF9E1-A51B-43FC-ACE4-AD6CB0E8CC37}" type="parTrans" cxnId="{760DE24F-CE85-44B0-8F31-1A09D5B7E556}">
      <dgm:prSet/>
      <dgm:spPr/>
      <dgm:t>
        <a:bodyPr/>
        <a:lstStyle/>
        <a:p>
          <a:endParaRPr lang="en-US"/>
        </a:p>
      </dgm:t>
    </dgm:pt>
    <dgm:pt modelId="{87AC3866-9D09-4249-AAC5-2AB84B5F39FB}" type="sibTrans" cxnId="{760DE24F-CE85-44B0-8F31-1A09D5B7E556}">
      <dgm:prSet/>
      <dgm:spPr/>
      <dgm:t>
        <a:bodyPr/>
        <a:lstStyle/>
        <a:p>
          <a:endParaRPr lang="en-US"/>
        </a:p>
      </dgm:t>
    </dgm:pt>
    <dgm:pt modelId="{C769680F-6D26-4864-AD01-A8019FD8E049}">
      <dgm:prSet/>
      <dgm:spPr/>
      <dgm:t>
        <a:bodyPr/>
        <a:lstStyle/>
        <a:p>
          <a:r>
            <a:rPr lang="en-US" b="1"/>
            <a:t>Answer</a:t>
          </a:r>
          <a:r>
            <a:rPr lang="en-US"/>
            <a:t>: Distance of magnet and the ESP32 microprocessor.</a:t>
          </a:r>
        </a:p>
      </dgm:t>
    </dgm:pt>
    <dgm:pt modelId="{580A6CF6-1731-4758-85E6-B096F3213F68}" type="parTrans" cxnId="{40EB3179-D812-477D-BBEC-5BEC960BEB77}">
      <dgm:prSet/>
      <dgm:spPr/>
      <dgm:t>
        <a:bodyPr/>
        <a:lstStyle/>
        <a:p>
          <a:endParaRPr lang="en-US"/>
        </a:p>
      </dgm:t>
    </dgm:pt>
    <dgm:pt modelId="{8EEA886F-CEF6-4D53-8ECE-CD0F63824D05}" type="sibTrans" cxnId="{40EB3179-D812-477D-BBEC-5BEC960BEB77}">
      <dgm:prSet/>
      <dgm:spPr/>
      <dgm:t>
        <a:bodyPr/>
        <a:lstStyle/>
        <a:p>
          <a:endParaRPr lang="en-US"/>
        </a:p>
      </dgm:t>
    </dgm:pt>
    <dgm:pt modelId="{A2A8ECA3-B45F-4515-A302-9067D1079F5C}">
      <dgm:prSet/>
      <dgm:spPr/>
      <dgm:t>
        <a:bodyPr/>
        <a:lstStyle/>
        <a:p>
          <a:r>
            <a:rPr lang="en-US"/>
            <a:t>The position of magnet on the processor.</a:t>
          </a:r>
        </a:p>
      </dgm:t>
    </dgm:pt>
    <dgm:pt modelId="{992F654A-4143-42C0-9B83-D363AE25D8DA}" type="parTrans" cxnId="{C53F221F-B8DC-4B6D-8712-8D8C8E5B2549}">
      <dgm:prSet/>
      <dgm:spPr/>
      <dgm:t>
        <a:bodyPr/>
        <a:lstStyle/>
        <a:p>
          <a:endParaRPr lang="en-US"/>
        </a:p>
      </dgm:t>
    </dgm:pt>
    <dgm:pt modelId="{6CED072F-AB75-4754-BCB6-03CCE263B9E8}" type="sibTrans" cxnId="{C53F221F-B8DC-4B6D-8712-8D8C8E5B2549}">
      <dgm:prSet/>
      <dgm:spPr/>
      <dgm:t>
        <a:bodyPr/>
        <a:lstStyle/>
        <a:p>
          <a:endParaRPr lang="en-US"/>
        </a:p>
      </dgm:t>
    </dgm:pt>
    <dgm:pt modelId="{2E64F242-5A81-4825-8CA7-6C76B0D6A12D}">
      <dgm:prSet/>
      <dgm:spPr/>
      <dgm:t>
        <a:bodyPr/>
        <a:lstStyle/>
        <a:p>
          <a:r>
            <a:rPr lang="en-US" b="1"/>
            <a:t>Describe how the Hall sensor works. What are some applications for the Hall effect sensor? </a:t>
          </a:r>
          <a:endParaRPr lang="en-US"/>
        </a:p>
      </dgm:t>
    </dgm:pt>
    <dgm:pt modelId="{DDD499EC-F28F-4BDA-A939-6582599C324C}" type="parTrans" cxnId="{9867B117-D7B4-4F2A-B419-61BDC45ABBE2}">
      <dgm:prSet/>
      <dgm:spPr/>
      <dgm:t>
        <a:bodyPr/>
        <a:lstStyle/>
        <a:p>
          <a:endParaRPr lang="en-US"/>
        </a:p>
      </dgm:t>
    </dgm:pt>
    <dgm:pt modelId="{D9C087A2-D639-484A-8F89-7FD8B090161C}" type="sibTrans" cxnId="{9867B117-D7B4-4F2A-B419-61BDC45ABBE2}">
      <dgm:prSet/>
      <dgm:spPr/>
      <dgm:t>
        <a:bodyPr/>
        <a:lstStyle/>
        <a:p>
          <a:endParaRPr lang="en-US"/>
        </a:p>
      </dgm:t>
    </dgm:pt>
    <dgm:pt modelId="{014BFA26-2AE1-46F2-9F1E-9095D013B82C}">
      <dgm:prSet/>
      <dgm:spPr/>
      <dgm:t>
        <a:bodyPr/>
        <a:lstStyle/>
        <a:p>
          <a:r>
            <a:rPr lang="en-US" b="1"/>
            <a:t>Answer</a:t>
          </a:r>
          <a:r>
            <a:rPr lang="en-US"/>
            <a:t>: Hall sensor works when there is change in magnetic field.</a:t>
          </a:r>
        </a:p>
      </dgm:t>
    </dgm:pt>
    <dgm:pt modelId="{63872F33-BE9E-4DF3-B00C-BB3B1048F5DD}" type="parTrans" cxnId="{BDEB89C5-03CF-4CBF-80F0-A6376463C914}">
      <dgm:prSet/>
      <dgm:spPr/>
      <dgm:t>
        <a:bodyPr/>
        <a:lstStyle/>
        <a:p>
          <a:endParaRPr lang="en-US"/>
        </a:p>
      </dgm:t>
    </dgm:pt>
    <dgm:pt modelId="{42513A73-0467-4763-B314-2DF93CA0276F}" type="sibTrans" cxnId="{BDEB89C5-03CF-4CBF-80F0-A6376463C914}">
      <dgm:prSet/>
      <dgm:spPr/>
      <dgm:t>
        <a:bodyPr/>
        <a:lstStyle/>
        <a:p>
          <a:endParaRPr lang="en-US"/>
        </a:p>
      </dgm:t>
    </dgm:pt>
    <dgm:pt modelId="{7FFEF66D-40F5-4475-BE3F-A6FD154AFB45}">
      <dgm:prSet/>
      <dgm:spPr/>
      <dgm:t>
        <a:bodyPr/>
        <a:lstStyle/>
        <a:p>
          <a:r>
            <a:rPr lang="en-US"/>
            <a:t>There are many applications that Current and voltage Measurements.</a:t>
          </a:r>
        </a:p>
      </dgm:t>
    </dgm:pt>
    <dgm:pt modelId="{2302F6A8-8A82-4E21-BA18-EC6B20BD9AC9}" type="parTrans" cxnId="{617DDEF6-8B0D-4B06-BFD3-F9D901685AF9}">
      <dgm:prSet/>
      <dgm:spPr/>
      <dgm:t>
        <a:bodyPr/>
        <a:lstStyle/>
        <a:p>
          <a:endParaRPr lang="en-US"/>
        </a:p>
      </dgm:t>
    </dgm:pt>
    <dgm:pt modelId="{900503BF-2F50-4E0D-8513-DF5BE247F83E}" type="sibTrans" cxnId="{617DDEF6-8B0D-4B06-BFD3-F9D901685AF9}">
      <dgm:prSet/>
      <dgm:spPr/>
      <dgm:t>
        <a:bodyPr/>
        <a:lstStyle/>
        <a:p>
          <a:endParaRPr lang="en-US"/>
        </a:p>
      </dgm:t>
    </dgm:pt>
    <dgm:pt modelId="{629D7E41-6FC3-4C91-919A-9CE22DDB898F}">
      <dgm:prSet/>
      <dgm:spPr/>
      <dgm:t>
        <a:bodyPr/>
        <a:lstStyle/>
        <a:p>
          <a:r>
            <a:rPr lang="en-US"/>
            <a:t>Magnetometer.</a:t>
          </a:r>
        </a:p>
      </dgm:t>
    </dgm:pt>
    <dgm:pt modelId="{2B2F4C68-FFF4-4DD3-AEDC-95707CD81467}" type="parTrans" cxnId="{6B9BE480-6D04-4161-B024-CEE7E39E038B}">
      <dgm:prSet/>
      <dgm:spPr/>
      <dgm:t>
        <a:bodyPr/>
        <a:lstStyle/>
        <a:p>
          <a:endParaRPr lang="en-US"/>
        </a:p>
      </dgm:t>
    </dgm:pt>
    <dgm:pt modelId="{AC099826-AD9C-4BE2-822C-CD5407598BB5}" type="sibTrans" cxnId="{6B9BE480-6D04-4161-B024-CEE7E39E038B}">
      <dgm:prSet/>
      <dgm:spPr/>
      <dgm:t>
        <a:bodyPr/>
        <a:lstStyle/>
        <a:p>
          <a:endParaRPr lang="en-US"/>
        </a:p>
      </dgm:t>
    </dgm:pt>
    <dgm:pt modelId="{E7808844-C86E-49DB-A88C-5EB4F779B3E2}">
      <dgm:prSet/>
      <dgm:spPr/>
      <dgm:t>
        <a:bodyPr/>
        <a:lstStyle/>
        <a:p>
          <a:r>
            <a:rPr lang="en-US" dirty="0"/>
            <a:t>Car speed controllers.</a:t>
          </a:r>
        </a:p>
      </dgm:t>
    </dgm:pt>
    <dgm:pt modelId="{F05588E6-4AAD-4CB5-80A6-F50180D849A4}" type="parTrans" cxnId="{31B16027-6A64-4B98-BFDE-A911599B0D6B}">
      <dgm:prSet/>
      <dgm:spPr/>
      <dgm:t>
        <a:bodyPr/>
        <a:lstStyle/>
        <a:p>
          <a:endParaRPr lang="en-US"/>
        </a:p>
      </dgm:t>
    </dgm:pt>
    <dgm:pt modelId="{DEDA0E0A-600C-49FF-976F-3B5CE9E9A8B5}" type="sibTrans" cxnId="{31B16027-6A64-4B98-BFDE-A911599B0D6B}">
      <dgm:prSet/>
      <dgm:spPr/>
      <dgm:t>
        <a:bodyPr/>
        <a:lstStyle/>
        <a:p>
          <a:endParaRPr lang="en-US"/>
        </a:p>
      </dgm:t>
    </dgm:pt>
    <dgm:pt modelId="{6698C364-4E4E-4247-884B-4C4CA6E3C624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https://www.magnelinkinc.com/blog/hall-effect-guide/</a:t>
          </a:r>
          <a:r>
            <a:rPr lang="en-US" dirty="0"/>
            <a:t> </a:t>
          </a:r>
        </a:p>
      </dgm:t>
    </dgm:pt>
    <dgm:pt modelId="{98F2034C-DAB0-4A4B-B567-3755069BFD7F}" type="parTrans" cxnId="{500A741E-6666-48B3-A7C1-997A819A7DA6}">
      <dgm:prSet/>
      <dgm:spPr/>
      <dgm:t>
        <a:bodyPr/>
        <a:lstStyle/>
        <a:p>
          <a:endParaRPr lang="en-US"/>
        </a:p>
      </dgm:t>
    </dgm:pt>
    <dgm:pt modelId="{DF97FCE6-56DC-4CD9-B4B6-97ED529D5B5F}" type="sibTrans" cxnId="{500A741E-6666-48B3-A7C1-997A819A7DA6}">
      <dgm:prSet/>
      <dgm:spPr/>
      <dgm:t>
        <a:bodyPr/>
        <a:lstStyle/>
        <a:p>
          <a:endParaRPr lang="en-US"/>
        </a:p>
      </dgm:t>
    </dgm:pt>
    <dgm:pt modelId="{5BE6051F-21CC-448E-95FB-CB1872B386CA}">
      <dgm:prSet/>
      <dgm:spPr/>
      <dgm:t>
        <a:bodyPr/>
        <a:lstStyle/>
        <a:p>
          <a:r>
            <a:rPr lang="en-US" dirty="0"/>
            <a:t>Motion sensors</a:t>
          </a:r>
        </a:p>
      </dgm:t>
    </dgm:pt>
    <dgm:pt modelId="{14510023-D176-41EA-8701-4DB0DCB55975}" type="parTrans" cxnId="{CEBE5FE9-99C3-4794-BB4E-B0CDDA336CD8}">
      <dgm:prSet/>
      <dgm:spPr/>
      <dgm:t>
        <a:bodyPr/>
        <a:lstStyle/>
        <a:p>
          <a:endParaRPr lang="am-ET"/>
        </a:p>
      </dgm:t>
    </dgm:pt>
    <dgm:pt modelId="{F50AB2B6-C2A0-488D-8A24-A05B1A739DC9}" type="sibTrans" cxnId="{CEBE5FE9-99C3-4794-BB4E-B0CDDA336CD8}">
      <dgm:prSet/>
      <dgm:spPr/>
      <dgm:t>
        <a:bodyPr/>
        <a:lstStyle/>
        <a:p>
          <a:endParaRPr lang="am-ET"/>
        </a:p>
      </dgm:t>
    </dgm:pt>
    <dgm:pt modelId="{ED08B6F4-74D3-4348-BE61-8FC2085A81E1}" type="pres">
      <dgm:prSet presAssocID="{773FCFD3-C1F0-4109-B4DC-DE3779134FA6}" presName="linear" presStyleCnt="0">
        <dgm:presLayoutVars>
          <dgm:animLvl val="lvl"/>
          <dgm:resizeHandles val="exact"/>
        </dgm:presLayoutVars>
      </dgm:prSet>
      <dgm:spPr/>
    </dgm:pt>
    <dgm:pt modelId="{5585D703-ADFA-4FFF-A247-32DBF0D335EC}" type="pres">
      <dgm:prSet presAssocID="{1DF412A3-0DB3-46B6-901E-8933BB7E6BB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D96DFDC-6ADA-4193-B36D-9A7C94640BB2}" type="pres">
      <dgm:prSet presAssocID="{1DF412A3-0DB3-46B6-901E-8933BB7E6BBA}" presName="childText" presStyleLbl="revTx" presStyleIdx="0" presStyleCnt="2">
        <dgm:presLayoutVars>
          <dgm:bulletEnabled val="1"/>
        </dgm:presLayoutVars>
      </dgm:prSet>
      <dgm:spPr/>
    </dgm:pt>
    <dgm:pt modelId="{0FFB8819-4A75-4B1F-99B2-42C75F19EE5F}" type="pres">
      <dgm:prSet presAssocID="{2E64F242-5A81-4825-8CA7-6C76B0D6A12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1B847A4-CB52-4443-9A45-434425B21C78}" type="pres">
      <dgm:prSet presAssocID="{2E64F242-5A81-4825-8CA7-6C76B0D6A12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2572015-8AA3-4765-B1AE-7D36C83DF87E}" type="presOf" srcId="{5BE6051F-21CC-448E-95FB-CB1872B386CA}" destId="{D1B847A4-CB52-4443-9A45-434425B21C78}" srcOrd="0" destOrd="4" presId="urn:microsoft.com/office/officeart/2005/8/layout/vList2"/>
    <dgm:cxn modelId="{9867B117-D7B4-4F2A-B419-61BDC45ABBE2}" srcId="{773FCFD3-C1F0-4109-B4DC-DE3779134FA6}" destId="{2E64F242-5A81-4825-8CA7-6C76B0D6A12D}" srcOrd="1" destOrd="0" parTransId="{DDD499EC-F28F-4BDA-A939-6582599C324C}" sibTransId="{D9C087A2-D639-484A-8F89-7FD8B090161C}"/>
    <dgm:cxn modelId="{500A741E-6666-48B3-A7C1-997A819A7DA6}" srcId="{2E64F242-5A81-4825-8CA7-6C76B0D6A12D}" destId="{6698C364-4E4E-4247-884B-4C4CA6E3C624}" srcOrd="1" destOrd="0" parTransId="{98F2034C-DAB0-4A4B-B567-3755069BFD7F}" sibTransId="{DF97FCE6-56DC-4CD9-B4B6-97ED529D5B5F}"/>
    <dgm:cxn modelId="{C53F221F-B8DC-4B6D-8712-8D8C8E5B2549}" srcId="{C769680F-6D26-4864-AD01-A8019FD8E049}" destId="{A2A8ECA3-B45F-4515-A302-9067D1079F5C}" srcOrd="0" destOrd="0" parTransId="{992F654A-4143-42C0-9B83-D363AE25D8DA}" sibTransId="{6CED072F-AB75-4754-BCB6-03CCE263B9E8}"/>
    <dgm:cxn modelId="{31B16027-6A64-4B98-BFDE-A911599B0D6B}" srcId="{014BFA26-2AE1-46F2-9F1E-9095D013B82C}" destId="{E7808844-C86E-49DB-A88C-5EB4F779B3E2}" srcOrd="2" destOrd="0" parTransId="{F05588E6-4AAD-4CB5-80A6-F50180D849A4}" sibTransId="{DEDA0E0A-600C-49FF-976F-3B5CE9E9A8B5}"/>
    <dgm:cxn modelId="{B4C00431-D3C1-4DA5-B6E4-86289AFA244E}" type="presOf" srcId="{A2A8ECA3-B45F-4515-A302-9067D1079F5C}" destId="{0D96DFDC-6ADA-4193-B36D-9A7C94640BB2}" srcOrd="0" destOrd="1" presId="urn:microsoft.com/office/officeart/2005/8/layout/vList2"/>
    <dgm:cxn modelId="{DD3F435F-5540-4CC9-89E0-A3BAB2A645D5}" type="presOf" srcId="{1DF412A3-0DB3-46B6-901E-8933BB7E6BBA}" destId="{5585D703-ADFA-4FFF-A247-32DBF0D335EC}" srcOrd="0" destOrd="0" presId="urn:microsoft.com/office/officeart/2005/8/layout/vList2"/>
    <dgm:cxn modelId="{C6552D66-F3E8-4E36-96BF-7D0C842F5657}" type="presOf" srcId="{6698C364-4E4E-4247-884B-4C4CA6E3C624}" destId="{D1B847A4-CB52-4443-9A45-434425B21C78}" srcOrd="0" destOrd="5" presId="urn:microsoft.com/office/officeart/2005/8/layout/vList2"/>
    <dgm:cxn modelId="{B9256E66-4E53-48F3-ADB4-9F75E86CAE14}" type="presOf" srcId="{629D7E41-6FC3-4C91-919A-9CE22DDB898F}" destId="{D1B847A4-CB52-4443-9A45-434425B21C78}" srcOrd="0" destOrd="2" presId="urn:microsoft.com/office/officeart/2005/8/layout/vList2"/>
    <dgm:cxn modelId="{DCC9EA4D-7304-47FF-B377-A76DC1C762EA}" type="presOf" srcId="{C769680F-6D26-4864-AD01-A8019FD8E049}" destId="{0D96DFDC-6ADA-4193-B36D-9A7C94640BB2}" srcOrd="0" destOrd="0" presId="urn:microsoft.com/office/officeart/2005/8/layout/vList2"/>
    <dgm:cxn modelId="{760DE24F-CE85-44B0-8F31-1A09D5B7E556}" srcId="{773FCFD3-C1F0-4109-B4DC-DE3779134FA6}" destId="{1DF412A3-0DB3-46B6-901E-8933BB7E6BBA}" srcOrd="0" destOrd="0" parTransId="{60ADF9E1-A51B-43FC-ACE4-AD6CB0E8CC37}" sibTransId="{87AC3866-9D09-4249-AAC5-2AB84B5F39FB}"/>
    <dgm:cxn modelId="{BE34F171-A8A9-494A-9CD4-33863DDCF815}" type="presOf" srcId="{773FCFD3-C1F0-4109-B4DC-DE3779134FA6}" destId="{ED08B6F4-74D3-4348-BE61-8FC2085A81E1}" srcOrd="0" destOrd="0" presId="urn:microsoft.com/office/officeart/2005/8/layout/vList2"/>
    <dgm:cxn modelId="{40EB3179-D812-477D-BBEC-5BEC960BEB77}" srcId="{1DF412A3-0DB3-46B6-901E-8933BB7E6BBA}" destId="{C769680F-6D26-4864-AD01-A8019FD8E049}" srcOrd="0" destOrd="0" parTransId="{580A6CF6-1731-4758-85E6-B096F3213F68}" sibTransId="{8EEA886F-CEF6-4D53-8ECE-CD0F63824D05}"/>
    <dgm:cxn modelId="{58C39D79-F417-4126-8744-BA288F798DDF}" type="presOf" srcId="{E7808844-C86E-49DB-A88C-5EB4F779B3E2}" destId="{D1B847A4-CB52-4443-9A45-434425B21C78}" srcOrd="0" destOrd="3" presId="urn:microsoft.com/office/officeart/2005/8/layout/vList2"/>
    <dgm:cxn modelId="{6B9BE480-6D04-4161-B024-CEE7E39E038B}" srcId="{014BFA26-2AE1-46F2-9F1E-9095D013B82C}" destId="{629D7E41-6FC3-4C91-919A-9CE22DDB898F}" srcOrd="1" destOrd="0" parTransId="{2B2F4C68-FFF4-4DD3-AEDC-95707CD81467}" sibTransId="{AC099826-AD9C-4BE2-822C-CD5407598BB5}"/>
    <dgm:cxn modelId="{DEDD6281-820C-41A1-A2D2-20DDBD28D095}" type="presOf" srcId="{7FFEF66D-40F5-4475-BE3F-A6FD154AFB45}" destId="{D1B847A4-CB52-4443-9A45-434425B21C78}" srcOrd="0" destOrd="1" presId="urn:microsoft.com/office/officeart/2005/8/layout/vList2"/>
    <dgm:cxn modelId="{BDEB89C5-03CF-4CBF-80F0-A6376463C914}" srcId="{2E64F242-5A81-4825-8CA7-6C76B0D6A12D}" destId="{014BFA26-2AE1-46F2-9F1E-9095D013B82C}" srcOrd="0" destOrd="0" parTransId="{63872F33-BE9E-4DF3-B00C-BB3B1048F5DD}" sibTransId="{42513A73-0467-4763-B314-2DF93CA0276F}"/>
    <dgm:cxn modelId="{33F217E5-A65B-4CD5-BC21-940D7009994B}" type="presOf" srcId="{014BFA26-2AE1-46F2-9F1E-9095D013B82C}" destId="{D1B847A4-CB52-4443-9A45-434425B21C78}" srcOrd="0" destOrd="0" presId="urn:microsoft.com/office/officeart/2005/8/layout/vList2"/>
    <dgm:cxn modelId="{CEBE5FE9-99C3-4794-BB4E-B0CDDA336CD8}" srcId="{014BFA26-2AE1-46F2-9F1E-9095D013B82C}" destId="{5BE6051F-21CC-448E-95FB-CB1872B386CA}" srcOrd="3" destOrd="0" parTransId="{14510023-D176-41EA-8701-4DB0DCB55975}" sibTransId="{F50AB2B6-C2A0-488D-8A24-A05B1A739DC9}"/>
    <dgm:cxn modelId="{7060B8F6-196A-4077-AE95-326B4418CDBB}" type="presOf" srcId="{2E64F242-5A81-4825-8CA7-6C76B0D6A12D}" destId="{0FFB8819-4A75-4B1F-99B2-42C75F19EE5F}" srcOrd="0" destOrd="0" presId="urn:microsoft.com/office/officeart/2005/8/layout/vList2"/>
    <dgm:cxn modelId="{617DDEF6-8B0D-4B06-BFD3-F9D901685AF9}" srcId="{014BFA26-2AE1-46F2-9F1E-9095D013B82C}" destId="{7FFEF66D-40F5-4475-BE3F-A6FD154AFB45}" srcOrd="0" destOrd="0" parTransId="{2302F6A8-8A82-4E21-BA18-EC6B20BD9AC9}" sibTransId="{900503BF-2F50-4E0D-8513-DF5BE247F83E}"/>
    <dgm:cxn modelId="{60C9473C-A4A0-4E21-B534-FB57C20D9C52}" type="presParOf" srcId="{ED08B6F4-74D3-4348-BE61-8FC2085A81E1}" destId="{5585D703-ADFA-4FFF-A247-32DBF0D335EC}" srcOrd="0" destOrd="0" presId="urn:microsoft.com/office/officeart/2005/8/layout/vList2"/>
    <dgm:cxn modelId="{4B667FA2-D4D3-4F51-9C74-2D7EAC4DFC51}" type="presParOf" srcId="{ED08B6F4-74D3-4348-BE61-8FC2085A81E1}" destId="{0D96DFDC-6ADA-4193-B36D-9A7C94640BB2}" srcOrd="1" destOrd="0" presId="urn:microsoft.com/office/officeart/2005/8/layout/vList2"/>
    <dgm:cxn modelId="{D40E4EA4-0825-4CB5-8E0F-C9AB9F7FECDE}" type="presParOf" srcId="{ED08B6F4-74D3-4348-BE61-8FC2085A81E1}" destId="{0FFB8819-4A75-4B1F-99B2-42C75F19EE5F}" srcOrd="2" destOrd="0" presId="urn:microsoft.com/office/officeart/2005/8/layout/vList2"/>
    <dgm:cxn modelId="{F9370A40-529C-490E-B989-31FF93A7E1BF}" type="presParOf" srcId="{ED08B6F4-74D3-4348-BE61-8FC2085A81E1}" destId="{D1B847A4-CB52-4443-9A45-434425B21C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AF9A2B-C94C-48CE-873B-C61A68CC737C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6B88B7A-2CC7-4559-BAED-45C81EDDDC59}">
      <dgm:prSet/>
      <dgm:spPr/>
      <dgm:t>
        <a:bodyPr/>
        <a:lstStyle/>
        <a:p>
          <a:r>
            <a:rPr lang="en-US" b="1"/>
            <a:t>Collecting data and analyzing then translating data in real life situations.</a:t>
          </a:r>
        </a:p>
      </dgm:t>
    </dgm:pt>
    <dgm:pt modelId="{47393063-F628-464C-B553-77E5F5110054}" type="parTrans" cxnId="{7FC97DDE-5E86-4B96-90DF-04E2DBAA0B0F}">
      <dgm:prSet/>
      <dgm:spPr/>
      <dgm:t>
        <a:bodyPr/>
        <a:lstStyle/>
        <a:p>
          <a:pPr algn="l"/>
          <a:endParaRPr lang="en-US" sz="2800" b="1"/>
        </a:p>
      </dgm:t>
    </dgm:pt>
    <dgm:pt modelId="{0EA3C901-A577-4CCC-811F-D07A3D94D91F}" type="sibTrans" cxnId="{7FC97DDE-5E86-4B96-90DF-04E2DBAA0B0F}">
      <dgm:prSet/>
      <dgm:spPr/>
      <dgm:t>
        <a:bodyPr/>
        <a:lstStyle/>
        <a:p>
          <a:endParaRPr lang="en-US" b="1"/>
        </a:p>
      </dgm:t>
    </dgm:pt>
    <dgm:pt modelId="{31573F09-47EA-47A7-B5E6-9C1479C09F32}">
      <dgm:prSet/>
      <dgm:spPr/>
      <dgm:t>
        <a:bodyPr/>
        <a:lstStyle/>
        <a:p>
          <a:r>
            <a:rPr lang="en-US" b="1"/>
            <a:t>How to write scientific method  and notation</a:t>
          </a:r>
        </a:p>
      </dgm:t>
    </dgm:pt>
    <dgm:pt modelId="{DF40DC9A-670D-4551-9098-FCD0E74CCE54}" type="parTrans" cxnId="{AF2B5A1E-1B58-4FB3-80CD-3212E9C3F369}">
      <dgm:prSet/>
      <dgm:spPr/>
      <dgm:t>
        <a:bodyPr/>
        <a:lstStyle/>
        <a:p>
          <a:pPr algn="l"/>
          <a:endParaRPr lang="en-US" sz="2800" b="1"/>
        </a:p>
      </dgm:t>
    </dgm:pt>
    <dgm:pt modelId="{9BE0ADB6-DB50-4B3D-8FC5-8B727BE2D033}" type="sibTrans" cxnId="{AF2B5A1E-1B58-4FB3-80CD-3212E9C3F369}">
      <dgm:prSet/>
      <dgm:spPr/>
      <dgm:t>
        <a:bodyPr/>
        <a:lstStyle/>
        <a:p>
          <a:endParaRPr lang="en-US" b="1"/>
        </a:p>
      </dgm:t>
    </dgm:pt>
    <dgm:pt modelId="{8AA0E601-3477-4405-AD65-A5F7A04B962C}">
      <dgm:prSet/>
      <dgm:spPr/>
      <dgm:t>
        <a:bodyPr/>
        <a:lstStyle/>
        <a:p>
          <a:r>
            <a:rPr lang="en-US" b="1"/>
            <a:t>Physical quantities and their explanation.</a:t>
          </a:r>
        </a:p>
      </dgm:t>
    </dgm:pt>
    <dgm:pt modelId="{2696B9C9-C827-44A1-A6C9-E9B41EC900A8}" type="parTrans" cxnId="{9A92963D-F53D-403A-AAE8-82ECD69CEBE1}">
      <dgm:prSet/>
      <dgm:spPr/>
      <dgm:t>
        <a:bodyPr/>
        <a:lstStyle/>
        <a:p>
          <a:pPr algn="l"/>
          <a:endParaRPr lang="en-US" sz="2800" b="1"/>
        </a:p>
      </dgm:t>
    </dgm:pt>
    <dgm:pt modelId="{751332FD-1BE5-4DB6-A15B-37BA3396708E}" type="sibTrans" cxnId="{9A92963D-F53D-403A-AAE8-82ECD69CEBE1}">
      <dgm:prSet/>
      <dgm:spPr/>
      <dgm:t>
        <a:bodyPr/>
        <a:lstStyle/>
        <a:p>
          <a:endParaRPr lang="en-US" b="1"/>
        </a:p>
      </dgm:t>
    </dgm:pt>
    <dgm:pt modelId="{D8DA3AA7-7DE3-47F5-BAE6-206148DC4ABB}">
      <dgm:prSet/>
      <dgm:spPr/>
      <dgm:t>
        <a:bodyPr/>
        <a:lstStyle/>
        <a:p>
          <a:r>
            <a:rPr lang="en-US" b="1" dirty="0"/>
            <a:t>Laws of physics in our real life</a:t>
          </a:r>
        </a:p>
      </dgm:t>
    </dgm:pt>
    <dgm:pt modelId="{FF81A324-F631-46F9-AE2C-F89A3DC95615}" type="parTrans" cxnId="{D452A549-3508-482C-9C23-4D8B69EC02A7}">
      <dgm:prSet/>
      <dgm:spPr/>
      <dgm:t>
        <a:bodyPr/>
        <a:lstStyle/>
        <a:p>
          <a:pPr algn="l"/>
          <a:endParaRPr lang="en-US" sz="2800" b="1"/>
        </a:p>
      </dgm:t>
    </dgm:pt>
    <dgm:pt modelId="{2C16949B-1B94-4352-9C1B-26C490BCBCCB}" type="sibTrans" cxnId="{D452A549-3508-482C-9C23-4D8B69EC02A7}">
      <dgm:prSet/>
      <dgm:spPr/>
      <dgm:t>
        <a:bodyPr/>
        <a:lstStyle/>
        <a:p>
          <a:endParaRPr lang="en-US" b="1"/>
        </a:p>
      </dgm:t>
    </dgm:pt>
    <dgm:pt modelId="{56AA474F-CDA3-4727-9680-A3DD98E7C448}">
      <dgm:prSet/>
      <dgm:spPr/>
      <dgm:t>
        <a:bodyPr/>
        <a:lstStyle/>
        <a:p>
          <a:r>
            <a:rPr lang="en-US" b="1"/>
            <a:t>Practical experience on </a:t>
          </a:r>
          <a:r>
            <a:rPr lang="en-US" b="1" i="0" baseline="0"/>
            <a:t>Arduino IDE experience </a:t>
          </a:r>
          <a:r>
            <a:rPr lang="en-US" b="1"/>
            <a:t>and Breadboard. </a:t>
          </a:r>
        </a:p>
      </dgm:t>
    </dgm:pt>
    <dgm:pt modelId="{4F25D690-22B8-4819-B9C3-7E2889C94A04}" type="parTrans" cxnId="{1E4B9FD5-FD86-4005-99FA-85FA65F23404}">
      <dgm:prSet/>
      <dgm:spPr/>
      <dgm:t>
        <a:bodyPr/>
        <a:lstStyle/>
        <a:p>
          <a:pPr algn="l"/>
          <a:endParaRPr lang="en-US" sz="2800" b="1"/>
        </a:p>
      </dgm:t>
    </dgm:pt>
    <dgm:pt modelId="{458D7EE2-EE38-4698-93EC-E9816BB720EE}" type="sibTrans" cxnId="{1E4B9FD5-FD86-4005-99FA-85FA65F23404}">
      <dgm:prSet/>
      <dgm:spPr/>
      <dgm:t>
        <a:bodyPr/>
        <a:lstStyle/>
        <a:p>
          <a:endParaRPr lang="en-US" b="1"/>
        </a:p>
      </dgm:t>
    </dgm:pt>
    <dgm:pt modelId="{62C1CD86-D006-422E-A9A9-EFC60AAA685B}" type="pres">
      <dgm:prSet presAssocID="{06AF9A2B-C94C-48CE-873B-C61A68CC737C}" presName="diagram" presStyleCnt="0">
        <dgm:presLayoutVars>
          <dgm:dir/>
          <dgm:resizeHandles val="exact"/>
        </dgm:presLayoutVars>
      </dgm:prSet>
      <dgm:spPr/>
    </dgm:pt>
    <dgm:pt modelId="{DB013166-3B6C-49B4-9FCB-39772B3FDC35}" type="pres">
      <dgm:prSet presAssocID="{66B88B7A-2CC7-4559-BAED-45C81EDDDC59}" presName="node" presStyleLbl="node1" presStyleIdx="0" presStyleCnt="5">
        <dgm:presLayoutVars>
          <dgm:bulletEnabled val="1"/>
        </dgm:presLayoutVars>
      </dgm:prSet>
      <dgm:spPr/>
    </dgm:pt>
    <dgm:pt modelId="{6D3309C4-23E1-4941-83E9-73C95EFFCE96}" type="pres">
      <dgm:prSet presAssocID="{0EA3C901-A577-4CCC-811F-D07A3D94D91F}" presName="sibTrans" presStyleCnt="0"/>
      <dgm:spPr/>
    </dgm:pt>
    <dgm:pt modelId="{FFC64F0D-CAE0-4909-8B2F-54DBA89A635E}" type="pres">
      <dgm:prSet presAssocID="{31573F09-47EA-47A7-B5E6-9C1479C09F32}" presName="node" presStyleLbl="node1" presStyleIdx="1" presStyleCnt="5">
        <dgm:presLayoutVars>
          <dgm:bulletEnabled val="1"/>
        </dgm:presLayoutVars>
      </dgm:prSet>
      <dgm:spPr/>
    </dgm:pt>
    <dgm:pt modelId="{1E86E134-D010-4CE2-A372-E619F3625002}" type="pres">
      <dgm:prSet presAssocID="{9BE0ADB6-DB50-4B3D-8FC5-8B727BE2D033}" presName="sibTrans" presStyleCnt="0"/>
      <dgm:spPr/>
    </dgm:pt>
    <dgm:pt modelId="{80545A99-F270-470A-B484-B6414751F474}" type="pres">
      <dgm:prSet presAssocID="{8AA0E601-3477-4405-AD65-A5F7A04B962C}" presName="node" presStyleLbl="node1" presStyleIdx="2" presStyleCnt="5">
        <dgm:presLayoutVars>
          <dgm:bulletEnabled val="1"/>
        </dgm:presLayoutVars>
      </dgm:prSet>
      <dgm:spPr/>
    </dgm:pt>
    <dgm:pt modelId="{DA403E42-AA3E-4B91-B762-EFCC0E5233AF}" type="pres">
      <dgm:prSet presAssocID="{751332FD-1BE5-4DB6-A15B-37BA3396708E}" presName="sibTrans" presStyleCnt="0"/>
      <dgm:spPr/>
    </dgm:pt>
    <dgm:pt modelId="{2EB65CDC-7A4D-401C-977D-127EFBCBF9FF}" type="pres">
      <dgm:prSet presAssocID="{D8DA3AA7-7DE3-47F5-BAE6-206148DC4ABB}" presName="node" presStyleLbl="node1" presStyleIdx="3" presStyleCnt="5">
        <dgm:presLayoutVars>
          <dgm:bulletEnabled val="1"/>
        </dgm:presLayoutVars>
      </dgm:prSet>
      <dgm:spPr/>
    </dgm:pt>
    <dgm:pt modelId="{6AEBF50E-28CF-45E7-98E1-F04B9744F9B7}" type="pres">
      <dgm:prSet presAssocID="{2C16949B-1B94-4352-9C1B-26C490BCBCCB}" presName="sibTrans" presStyleCnt="0"/>
      <dgm:spPr/>
    </dgm:pt>
    <dgm:pt modelId="{1DAA67EE-C72B-42D0-88E8-640C43195918}" type="pres">
      <dgm:prSet presAssocID="{56AA474F-CDA3-4727-9680-A3DD98E7C448}" presName="node" presStyleLbl="node1" presStyleIdx="4" presStyleCnt="5">
        <dgm:presLayoutVars>
          <dgm:bulletEnabled val="1"/>
        </dgm:presLayoutVars>
      </dgm:prSet>
      <dgm:spPr/>
    </dgm:pt>
  </dgm:ptLst>
  <dgm:cxnLst>
    <dgm:cxn modelId="{AF2B5A1E-1B58-4FB3-80CD-3212E9C3F369}" srcId="{06AF9A2B-C94C-48CE-873B-C61A68CC737C}" destId="{31573F09-47EA-47A7-B5E6-9C1479C09F32}" srcOrd="1" destOrd="0" parTransId="{DF40DC9A-670D-4551-9098-FCD0E74CCE54}" sibTransId="{9BE0ADB6-DB50-4B3D-8FC5-8B727BE2D033}"/>
    <dgm:cxn modelId="{9A92963D-F53D-403A-AAE8-82ECD69CEBE1}" srcId="{06AF9A2B-C94C-48CE-873B-C61A68CC737C}" destId="{8AA0E601-3477-4405-AD65-A5F7A04B962C}" srcOrd="2" destOrd="0" parTransId="{2696B9C9-C827-44A1-A6C9-E9B41EC900A8}" sibTransId="{751332FD-1BE5-4DB6-A15B-37BA3396708E}"/>
    <dgm:cxn modelId="{D452A549-3508-482C-9C23-4D8B69EC02A7}" srcId="{06AF9A2B-C94C-48CE-873B-C61A68CC737C}" destId="{D8DA3AA7-7DE3-47F5-BAE6-206148DC4ABB}" srcOrd="3" destOrd="0" parTransId="{FF81A324-F631-46F9-AE2C-F89A3DC95615}" sibTransId="{2C16949B-1B94-4352-9C1B-26C490BCBCCB}"/>
    <dgm:cxn modelId="{9502574F-8949-42DB-9D91-57C3E7255D50}" type="presOf" srcId="{06AF9A2B-C94C-48CE-873B-C61A68CC737C}" destId="{62C1CD86-D006-422E-A9A9-EFC60AAA685B}" srcOrd="0" destOrd="0" presId="urn:microsoft.com/office/officeart/2005/8/layout/default"/>
    <dgm:cxn modelId="{8193A15A-7F00-40B6-A736-BBE4A584C92C}" type="presOf" srcId="{66B88B7A-2CC7-4559-BAED-45C81EDDDC59}" destId="{DB013166-3B6C-49B4-9FCB-39772B3FDC35}" srcOrd="0" destOrd="0" presId="urn:microsoft.com/office/officeart/2005/8/layout/default"/>
    <dgm:cxn modelId="{C44DB49B-ADE1-4B84-B865-153328F0C375}" type="presOf" srcId="{56AA474F-CDA3-4727-9680-A3DD98E7C448}" destId="{1DAA67EE-C72B-42D0-88E8-640C43195918}" srcOrd="0" destOrd="0" presId="urn:microsoft.com/office/officeart/2005/8/layout/default"/>
    <dgm:cxn modelId="{66A218AC-5CAE-4EA8-9C7C-57C806E800D2}" type="presOf" srcId="{8AA0E601-3477-4405-AD65-A5F7A04B962C}" destId="{80545A99-F270-470A-B484-B6414751F474}" srcOrd="0" destOrd="0" presId="urn:microsoft.com/office/officeart/2005/8/layout/default"/>
    <dgm:cxn modelId="{19F0E9B1-235B-42F2-ABD8-DFCDCE8D1CA5}" type="presOf" srcId="{31573F09-47EA-47A7-B5E6-9C1479C09F32}" destId="{FFC64F0D-CAE0-4909-8B2F-54DBA89A635E}" srcOrd="0" destOrd="0" presId="urn:microsoft.com/office/officeart/2005/8/layout/default"/>
    <dgm:cxn modelId="{026ADEC2-7931-4738-A331-14025CC033BA}" type="presOf" srcId="{D8DA3AA7-7DE3-47F5-BAE6-206148DC4ABB}" destId="{2EB65CDC-7A4D-401C-977D-127EFBCBF9FF}" srcOrd="0" destOrd="0" presId="urn:microsoft.com/office/officeart/2005/8/layout/default"/>
    <dgm:cxn modelId="{1E4B9FD5-FD86-4005-99FA-85FA65F23404}" srcId="{06AF9A2B-C94C-48CE-873B-C61A68CC737C}" destId="{56AA474F-CDA3-4727-9680-A3DD98E7C448}" srcOrd="4" destOrd="0" parTransId="{4F25D690-22B8-4819-B9C3-7E2889C94A04}" sibTransId="{458D7EE2-EE38-4698-93EC-E9816BB720EE}"/>
    <dgm:cxn modelId="{7FC97DDE-5E86-4B96-90DF-04E2DBAA0B0F}" srcId="{06AF9A2B-C94C-48CE-873B-C61A68CC737C}" destId="{66B88B7A-2CC7-4559-BAED-45C81EDDDC59}" srcOrd="0" destOrd="0" parTransId="{47393063-F628-464C-B553-77E5F5110054}" sibTransId="{0EA3C901-A577-4CCC-811F-D07A3D94D91F}"/>
    <dgm:cxn modelId="{A757330A-18BB-4750-81E2-AB17DF9744D7}" type="presParOf" srcId="{62C1CD86-D006-422E-A9A9-EFC60AAA685B}" destId="{DB013166-3B6C-49B4-9FCB-39772B3FDC35}" srcOrd="0" destOrd="0" presId="urn:microsoft.com/office/officeart/2005/8/layout/default"/>
    <dgm:cxn modelId="{B6FC95E7-F802-4CF4-A3BD-AF1917DFD30E}" type="presParOf" srcId="{62C1CD86-D006-422E-A9A9-EFC60AAA685B}" destId="{6D3309C4-23E1-4941-83E9-73C95EFFCE96}" srcOrd="1" destOrd="0" presId="urn:microsoft.com/office/officeart/2005/8/layout/default"/>
    <dgm:cxn modelId="{331FC297-6EF0-4D9F-832E-D6F7D2846C6B}" type="presParOf" srcId="{62C1CD86-D006-422E-A9A9-EFC60AAA685B}" destId="{FFC64F0D-CAE0-4909-8B2F-54DBA89A635E}" srcOrd="2" destOrd="0" presId="urn:microsoft.com/office/officeart/2005/8/layout/default"/>
    <dgm:cxn modelId="{018E7C9A-FDEA-4E97-AA50-6791BEC3FD3F}" type="presParOf" srcId="{62C1CD86-D006-422E-A9A9-EFC60AAA685B}" destId="{1E86E134-D010-4CE2-A372-E619F3625002}" srcOrd="3" destOrd="0" presId="urn:microsoft.com/office/officeart/2005/8/layout/default"/>
    <dgm:cxn modelId="{939F3599-5A97-4C76-B3C9-B9C3818123BA}" type="presParOf" srcId="{62C1CD86-D006-422E-A9A9-EFC60AAA685B}" destId="{80545A99-F270-470A-B484-B6414751F474}" srcOrd="4" destOrd="0" presId="urn:microsoft.com/office/officeart/2005/8/layout/default"/>
    <dgm:cxn modelId="{C10FF7CB-9889-4858-81BE-591486816D50}" type="presParOf" srcId="{62C1CD86-D006-422E-A9A9-EFC60AAA685B}" destId="{DA403E42-AA3E-4B91-B762-EFCC0E5233AF}" srcOrd="5" destOrd="0" presId="urn:microsoft.com/office/officeart/2005/8/layout/default"/>
    <dgm:cxn modelId="{41AAD3BD-3EAE-4D75-8C77-DF02E7463D95}" type="presParOf" srcId="{62C1CD86-D006-422E-A9A9-EFC60AAA685B}" destId="{2EB65CDC-7A4D-401C-977D-127EFBCBF9FF}" srcOrd="6" destOrd="0" presId="urn:microsoft.com/office/officeart/2005/8/layout/default"/>
    <dgm:cxn modelId="{41EAD582-E16A-485D-B3B8-33455E0C7407}" type="presParOf" srcId="{62C1CD86-D006-422E-A9A9-EFC60AAA685B}" destId="{6AEBF50E-28CF-45E7-98E1-F04B9744F9B7}" srcOrd="7" destOrd="0" presId="urn:microsoft.com/office/officeart/2005/8/layout/default"/>
    <dgm:cxn modelId="{4318035F-77A8-4299-BEF0-DEC832F5E104}" type="presParOf" srcId="{62C1CD86-D006-422E-A9A9-EFC60AAA685B}" destId="{1DAA67EE-C72B-42D0-88E8-640C4319591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21C76-8B3F-48CA-92DD-3A95C4EEA731}">
      <dsp:nvSpPr>
        <dsp:cNvPr id="0" name=""/>
        <dsp:cNvSpPr/>
      </dsp:nvSpPr>
      <dsp:spPr>
        <a:xfrm>
          <a:off x="5869608" y="1276884"/>
          <a:ext cx="4901390" cy="4236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678"/>
              </a:lnTo>
              <a:lnTo>
                <a:pt x="4901390" y="288678"/>
              </a:lnTo>
              <a:lnTo>
                <a:pt x="4901390" y="4236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0732CD-5797-4C7E-A457-61DE0407E6B7}">
      <dsp:nvSpPr>
        <dsp:cNvPr id="0" name=""/>
        <dsp:cNvSpPr/>
      </dsp:nvSpPr>
      <dsp:spPr>
        <a:xfrm>
          <a:off x="5869608" y="1276884"/>
          <a:ext cx="2888613" cy="4236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678"/>
              </a:lnTo>
              <a:lnTo>
                <a:pt x="2888613" y="288678"/>
              </a:lnTo>
              <a:lnTo>
                <a:pt x="2888613" y="4236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A67365-9EA9-4C50-BFCB-15470811EC93}">
      <dsp:nvSpPr>
        <dsp:cNvPr id="0" name=""/>
        <dsp:cNvSpPr/>
      </dsp:nvSpPr>
      <dsp:spPr>
        <a:xfrm>
          <a:off x="5869608" y="1276884"/>
          <a:ext cx="994259" cy="3209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014"/>
              </a:lnTo>
              <a:lnTo>
                <a:pt x="994259" y="186014"/>
              </a:lnTo>
              <a:lnTo>
                <a:pt x="994259" y="3209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FE8786-B263-4932-B8C9-A256E37290F6}">
      <dsp:nvSpPr>
        <dsp:cNvPr id="0" name=""/>
        <dsp:cNvSpPr/>
      </dsp:nvSpPr>
      <dsp:spPr>
        <a:xfrm>
          <a:off x="5197783" y="1276884"/>
          <a:ext cx="671824" cy="423611"/>
        </a:xfrm>
        <a:custGeom>
          <a:avLst/>
          <a:gdLst/>
          <a:ahLst/>
          <a:cxnLst/>
          <a:rect l="0" t="0" r="0" b="0"/>
          <a:pathLst>
            <a:path>
              <a:moveTo>
                <a:pt x="671824" y="0"/>
              </a:moveTo>
              <a:lnTo>
                <a:pt x="671824" y="288678"/>
              </a:lnTo>
              <a:lnTo>
                <a:pt x="0" y="288678"/>
              </a:lnTo>
              <a:lnTo>
                <a:pt x="0" y="4236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0268CF-D676-46BD-9690-92236FC64DE2}">
      <dsp:nvSpPr>
        <dsp:cNvPr id="0" name=""/>
        <dsp:cNvSpPr/>
      </dsp:nvSpPr>
      <dsp:spPr>
        <a:xfrm>
          <a:off x="3417564" y="1276884"/>
          <a:ext cx="2452043" cy="423611"/>
        </a:xfrm>
        <a:custGeom>
          <a:avLst/>
          <a:gdLst/>
          <a:ahLst/>
          <a:cxnLst/>
          <a:rect l="0" t="0" r="0" b="0"/>
          <a:pathLst>
            <a:path>
              <a:moveTo>
                <a:pt x="2452043" y="0"/>
              </a:moveTo>
              <a:lnTo>
                <a:pt x="2452043" y="288678"/>
              </a:lnTo>
              <a:lnTo>
                <a:pt x="0" y="288678"/>
              </a:lnTo>
              <a:lnTo>
                <a:pt x="0" y="4236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E36F7E-0A01-430A-8778-9CB4E0BDE7F9}">
      <dsp:nvSpPr>
        <dsp:cNvPr id="0" name=""/>
        <dsp:cNvSpPr/>
      </dsp:nvSpPr>
      <dsp:spPr>
        <a:xfrm>
          <a:off x="1186502" y="1276884"/>
          <a:ext cx="4683106" cy="423611"/>
        </a:xfrm>
        <a:custGeom>
          <a:avLst/>
          <a:gdLst/>
          <a:ahLst/>
          <a:cxnLst/>
          <a:rect l="0" t="0" r="0" b="0"/>
          <a:pathLst>
            <a:path>
              <a:moveTo>
                <a:pt x="4683106" y="0"/>
              </a:moveTo>
              <a:lnTo>
                <a:pt x="4683106" y="288678"/>
              </a:lnTo>
              <a:lnTo>
                <a:pt x="0" y="288678"/>
              </a:lnTo>
              <a:lnTo>
                <a:pt x="0" y="4236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933D66-DA73-4862-B5D0-319AFA805F5A}">
      <dsp:nvSpPr>
        <dsp:cNvPr id="0" name=""/>
        <dsp:cNvSpPr/>
      </dsp:nvSpPr>
      <dsp:spPr>
        <a:xfrm>
          <a:off x="5141337" y="351980"/>
          <a:ext cx="1456542" cy="924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DB8111-A233-4870-8605-5074CF9D4A97}">
      <dsp:nvSpPr>
        <dsp:cNvPr id="0" name=""/>
        <dsp:cNvSpPr/>
      </dsp:nvSpPr>
      <dsp:spPr>
        <a:xfrm>
          <a:off x="5303175" y="505726"/>
          <a:ext cx="1456542" cy="9249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Objectives</a:t>
          </a:r>
        </a:p>
      </dsp:txBody>
      <dsp:txXfrm>
        <a:off x="5330265" y="532816"/>
        <a:ext cx="1402362" cy="870724"/>
      </dsp:txXfrm>
    </dsp:sp>
    <dsp:sp modelId="{D680A99E-7244-4DF4-8614-82984AC35ABB}">
      <dsp:nvSpPr>
        <dsp:cNvPr id="0" name=""/>
        <dsp:cNvSpPr/>
      </dsp:nvSpPr>
      <dsp:spPr>
        <a:xfrm>
          <a:off x="7387" y="1700495"/>
          <a:ext cx="2358230" cy="8472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A2EA6-F27C-4289-923F-588AB8FB61FA}">
      <dsp:nvSpPr>
        <dsp:cNvPr id="0" name=""/>
        <dsp:cNvSpPr/>
      </dsp:nvSpPr>
      <dsp:spPr>
        <a:xfrm>
          <a:off x="169225" y="1854242"/>
          <a:ext cx="2358230" cy="8472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To generate an experimental set up to observe the laws of physics</a:t>
          </a:r>
          <a:endParaRPr lang="en-US" sz="1600" kern="1200" dirty="0"/>
        </a:p>
      </dsp:txBody>
      <dsp:txXfrm>
        <a:off x="194040" y="1879057"/>
        <a:ext cx="2308600" cy="797619"/>
      </dsp:txXfrm>
    </dsp:sp>
    <dsp:sp modelId="{8E14D209-707D-44F9-ABC4-E6D068D19787}">
      <dsp:nvSpPr>
        <dsp:cNvPr id="0" name=""/>
        <dsp:cNvSpPr/>
      </dsp:nvSpPr>
      <dsp:spPr>
        <a:xfrm>
          <a:off x="2689293" y="1700495"/>
          <a:ext cx="1456542" cy="924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1DC7EA-3925-423F-A7D2-56829C65BDE7}">
      <dsp:nvSpPr>
        <dsp:cNvPr id="0" name=""/>
        <dsp:cNvSpPr/>
      </dsp:nvSpPr>
      <dsp:spPr>
        <a:xfrm>
          <a:off x="2851131" y="1854242"/>
          <a:ext cx="1456542" cy="9249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To test the precision of the ultrasonic sensor</a:t>
          </a:r>
        </a:p>
      </dsp:txBody>
      <dsp:txXfrm>
        <a:off x="2878221" y="1881332"/>
        <a:ext cx="1402362" cy="870724"/>
      </dsp:txXfrm>
    </dsp:sp>
    <dsp:sp modelId="{3AB21119-EE1F-4C08-8B61-028A2D4A78A8}">
      <dsp:nvSpPr>
        <dsp:cNvPr id="0" name=""/>
        <dsp:cNvSpPr/>
      </dsp:nvSpPr>
      <dsp:spPr>
        <a:xfrm>
          <a:off x="4469512" y="1700495"/>
          <a:ext cx="1456542" cy="924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E6FFDE-6AD5-4462-AD2E-042D7537F077}">
      <dsp:nvSpPr>
        <dsp:cNvPr id="0" name=""/>
        <dsp:cNvSpPr/>
      </dsp:nvSpPr>
      <dsp:spPr>
        <a:xfrm>
          <a:off x="4631350" y="1854242"/>
          <a:ext cx="1456542" cy="9249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To train in scientific method of observation</a:t>
          </a:r>
        </a:p>
      </dsp:txBody>
      <dsp:txXfrm>
        <a:off x="4658440" y="1881332"/>
        <a:ext cx="1402362" cy="870724"/>
      </dsp:txXfrm>
    </dsp:sp>
    <dsp:sp modelId="{58CEF2BB-E5C5-474E-A747-EA7D4A00AF45}">
      <dsp:nvSpPr>
        <dsp:cNvPr id="0" name=""/>
        <dsp:cNvSpPr/>
      </dsp:nvSpPr>
      <dsp:spPr>
        <a:xfrm>
          <a:off x="6135596" y="1597831"/>
          <a:ext cx="1456542" cy="924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65B61F-C257-4C7B-94C0-3181E8EF4F2A}">
      <dsp:nvSpPr>
        <dsp:cNvPr id="0" name=""/>
        <dsp:cNvSpPr/>
      </dsp:nvSpPr>
      <dsp:spPr>
        <a:xfrm>
          <a:off x="6297434" y="1751577"/>
          <a:ext cx="1456542" cy="9249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To acquire experience handling of electronics equipment</a:t>
          </a:r>
          <a:endParaRPr lang="en-US" sz="1400" kern="1200" dirty="0"/>
        </a:p>
      </dsp:txBody>
      <dsp:txXfrm>
        <a:off x="6324524" y="1778667"/>
        <a:ext cx="1402362" cy="870724"/>
      </dsp:txXfrm>
    </dsp:sp>
    <dsp:sp modelId="{3F3A2BB9-F3D9-4730-905A-2A7E1CA90D6F}">
      <dsp:nvSpPr>
        <dsp:cNvPr id="0" name=""/>
        <dsp:cNvSpPr/>
      </dsp:nvSpPr>
      <dsp:spPr>
        <a:xfrm>
          <a:off x="8029950" y="1700495"/>
          <a:ext cx="1456542" cy="924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36C963-72AC-4DB2-AF80-C591303E469B}">
      <dsp:nvSpPr>
        <dsp:cNvPr id="0" name=""/>
        <dsp:cNvSpPr/>
      </dsp:nvSpPr>
      <dsp:spPr>
        <a:xfrm>
          <a:off x="8191788" y="1854242"/>
          <a:ext cx="1456542" cy="9249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To collect scientific data</a:t>
          </a:r>
        </a:p>
      </dsp:txBody>
      <dsp:txXfrm>
        <a:off x="8218878" y="1881332"/>
        <a:ext cx="1402362" cy="870724"/>
      </dsp:txXfrm>
    </dsp:sp>
    <dsp:sp modelId="{C6A37148-71D1-4C2F-80B9-529AFF114211}">
      <dsp:nvSpPr>
        <dsp:cNvPr id="0" name=""/>
        <dsp:cNvSpPr/>
      </dsp:nvSpPr>
      <dsp:spPr>
        <a:xfrm>
          <a:off x="9810169" y="1700495"/>
          <a:ext cx="1921660" cy="924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C88064-E7F2-46E3-B394-A6336F5978A2}">
      <dsp:nvSpPr>
        <dsp:cNvPr id="0" name=""/>
        <dsp:cNvSpPr/>
      </dsp:nvSpPr>
      <dsp:spPr>
        <a:xfrm>
          <a:off x="9972007" y="1854242"/>
          <a:ext cx="1921660" cy="9249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To compute reliable results and draw valid conclusions from data</a:t>
          </a:r>
          <a:endParaRPr lang="en-US" sz="1600" kern="1200" dirty="0"/>
        </a:p>
      </dsp:txBody>
      <dsp:txXfrm>
        <a:off x="9999097" y="1881332"/>
        <a:ext cx="1867480" cy="8707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F12786-0B4F-4EEF-A00F-076FFD90D4B1}">
      <dsp:nvSpPr>
        <dsp:cNvPr id="0" name=""/>
        <dsp:cNvSpPr/>
      </dsp:nvSpPr>
      <dsp:spPr>
        <a:xfrm>
          <a:off x="1953914" y="529294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D9496A-0EF1-4D60-9B41-1CCD38BAD49D}">
      <dsp:nvSpPr>
        <dsp:cNvPr id="0" name=""/>
        <dsp:cNvSpPr/>
      </dsp:nvSpPr>
      <dsp:spPr>
        <a:xfrm>
          <a:off x="765914" y="294351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To generate an experimental set up to observe the laws of physics.</a:t>
          </a:r>
        </a:p>
      </dsp:txBody>
      <dsp:txXfrm>
        <a:off x="765914" y="2943510"/>
        <a:ext cx="4320000" cy="720000"/>
      </dsp:txXfrm>
    </dsp:sp>
    <dsp:sp modelId="{33884FF6-8FA7-4111-8C24-0898E57B8CF0}">
      <dsp:nvSpPr>
        <dsp:cNvPr id="0" name=""/>
        <dsp:cNvSpPr/>
      </dsp:nvSpPr>
      <dsp:spPr>
        <a:xfrm>
          <a:off x="7029914" y="529294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C0EC99-9360-4CC4-B19B-316E50FFD835}">
      <dsp:nvSpPr>
        <dsp:cNvPr id="0" name=""/>
        <dsp:cNvSpPr/>
      </dsp:nvSpPr>
      <dsp:spPr>
        <a:xfrm>
          <a:off x="5841914" y="294351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To apply the arc length formula to measure linear displacement</a:t>
          </a:r>
        </a:p>
      </dsp:txBody>
      <dsp:txXfrm>
        <a:off x="5841914" y="2943510"/>
        <a:ext cx="432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5D703-ADFA-4FFF-A247-32DBF0D335EC}">
      <dsp:nvSpPr>
        <dsp:cNvPr id="0" name=""/>
        <dsp:cNvSpPr/>
      </dsp:nvSpPr>
      <dsp:spPr>
        <a:xfrm>
          <a:off x="0" y="132992"/>
          <a:ext cx="10927829" cy="5276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Discuss the results and comment on the sources of error</a:t>
          </a:r>
          <a:r>
            <a:rPr lang="en-US" sz="2200" kern="1200"/>
            <a:t>.</a:t>
          </a:r>
        </a:p>
      </dsp:txBody>
      <dsp:txXfrm>
        <a:off x="25759" y="158751"/>
        <a:ext cx="10876311" cy="476152"/>
      </dsp:txXfrm>
    </dsp:sp>
    <dsp:sp modelId="{0D96DFDC-6ADA-4193-B36D-9A7C94640BB2}">
      <dsp:nvSpPr>
        <dsp:cNvPr id="0" name=""/>
        <dsp:cNvSpPr/>
      </dsp:nvSpPr>
      <dsp:spPr>
        <a:xfrm>
          <a:off x="0" y="660662"/>
          <a:ext cx="10927829" cy="59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959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/>
            <a:t>Answer</a:t>
          </a:r>
          <a:r>
            <a:rPr lang="en-US" sz="1700" kern="1200"/>
            <a:t>: Distance of magnet and the ESP32 microprocessor.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The position of magnet on the processor.</a:t>
          </a:r>
        </a:p>
      </dsp:txBody>
      <dsp:txXfrm>
        <a:off x="0" y="660662"/>
        <a:ext cx="10927829" cy="592020"/>
      </dsp:txXfrm>
    </dsp:sp>
    <dsp:sp modelId="{0FFB8819-4A75-4B1F-99B2-42C75F19EE5F}">
      <dsp:nvSpPr>
        <dsp:cNvPr id="0" name=""/>
        <dsp:cNvSpPr/>
      </dsp:nvSpPr>
      <dsp:spPr>
        <a:xfrm>
          <a:off x="0" y="1252682"/>
          <a:ext cx="10927829" cy="52767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Describe how the Hall sensor works. What are some applications for the Hall effect sensor? </a:t>
          </a:r>
          <a:endParaRPr lang="en-US" sz="2200" kern="1200"/>
        </a:p>
      </dsp:txBody>
      <dsp:txXfrm>
        <a:off x="25759" y="1278441"/>
        <a:ext cx="10876311" cy="476152"/>
      </dsp:txXfrm>
    </dsp:sp>
    <dsp:sp modelId="{D1B847A4-CB52-4443-9A45-434425B21C78}">
      <dsp:nvSpPr>
        <dsp:cNvPr id="0" name=""/>
        <dsp:cNvSpPr/>
      </dsp:nvSpPr>
      <dsp:spPr>
        <a:xfrm>
          <a:off x="0" y="1780352"/>
          <a:ext cx="10927829" cy="1776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959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/>
            <a:t>Answer</a:t>
          </a:r>
          <a:r>
            <a:rPr lang="en-US" sz="1700" kern="1200"/>
            <a:t>: Hall sensor works when there is change in magnetic field.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There are many applications that Current and voltage Measurements.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Magnetometer.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Car speed controllers.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Motion sensors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>
              <a:hlinkClick xmlns:r="http://schemas.openxmlformats.org/officeDocument/2006/relationships" r:id="rId1"/>
            </a:rPr>
            <a:t>https://www.magnelinkinc.com/blog/hall-effect-guide/</a:t>
          </a:r>
          <a:r>
            <a:rPr lang="en-US" sz="1700" kern="1200" dirty="0"/>
            <a:t> </a:t>
          </a:r>
        </a:p>
      </dsp:txBody>
      <dsp:txXfrm>
        <a:off x="0" y="1780352"/>
        <a:ext cx="10927829" cy="17760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013166-3B6C-49B4-9FCB-39772B3FDC35}">
      <dsp:nvSpPr>
        <dsp:cNvPr id="0" name=""/>
        <dsp:cNvSpPr/>
      </dsp:nvSpPr>
      <dsp:spPr>
        <a:xfrm>
          <a:off x="930572" y="3032"/>
          <a:ext cx="2833338" cy="17000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Collecting data and analyzing then translating data in real life situations.</a:t>
          </a:r>
        </a:p>
      </dsp:txBody>
      <dsp:txXfrm>
        <a:off x="930572" y="3032"/>
        <a:ext cx="2833338" cy="1700003"/>
      </dsp:txXfrm>
    </dsp:sp>
    <dsp:sp modelId="{FFC64F0D-CAE0-4909-8B2F-54DBA89A635E}">
      <dsp:nvSpPr>
        <dsp:cNvPr id="0" name=""/>
        <dsp:cNvSpPr/>
      </dsp:nvSpPr>
      <dsp:spPr>
        <a:xfrm>
          <a:off x="4047245" y="3032"/>
          <a:ext cx="2833338" cy="1700003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How to write scientific method  and notation</a:t>
          </a:r>
        </a:p>
      </dsp:txBody>
      <dsp:txXfrm>
        <a:off x="4047245" y="3032"/>
        <a:ext cx="2833338" cy="1700003"/>
      </dsp:txXfrm>
    </dsp:sp>
    <dsp:sp modelId="{80545A99-F270-470A-B484-B6414751F474}">
      <dsp:nvSpPr>
        <dsp:cNvPr id="0" name=""/>
        <dsp:cNvSpPr/>
      </dsp:nvSpPr>
      <dsp:spPr>
        <a:xfrm>
          <a:off x="7163917" y="3032"/>
          <a:ext cx="2833338" cy="1700003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Physical quantities and their explanation.</a:t>
          </a:r>
        </a:p>
      </dsp:txBody>
      <dsp:txXfrm>
        <a:off x="7163917" y="3032"/>
        <a:ext cx="2833338" cy="1700003"/>
      </dsp:txXfrm>
    </dsp:sp>
    <dsp:sp modelId="{2EB65CDC-7A4D-401C-977D-127EFBCBF9FF}">
      <dsp:nvSpPr>
        <dsp:cNvPr id="0" name=""/>
        <dsp:cNvSpPr/>
      </dsp:nvSpPr>
      <dsp:spPr>
        <a:xfrm>
          <a:off x="2488909" y="1986369"/>
          <a:ext cx="2833338" cy="1700003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Laws of physics in our real life</a:t>
          </a:r>
        </a:p>
      </dsp:txBody>
      <dsp:txXfrm>
        <a:off x="2488909" y="1986369"/>
        <a:ext cx="2833338" cy="1700003"/>
      </dsp:txXfrm>
    </dsp:sp>
    <dsp:sp modelId="{1DAA67EE-C72B-42D0-88E8-640C43195918}">
      <dsp:nvSpPr>
        <dsp:cNvPr id="0" name=""/>
        <dsp:cNvSpPr/>
      </dsp:nvSpPr>
      <dsp:spPr>
        <a:xfrm>
          <a:off x="5605581" y="1986369"/>
          <a:ext cx="2833338" cy="170000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Practical experience on </a:t>
          </a:r>
          <a:r>
            <a:rPr lang="en-US" sz="2500" b="1" i="0" kern="1200" baseline="0"/>
            <a:t>Arduino IDE experience </a:t>
          </a:r>
          <a:r>
            <a:rPr lang="en-US" sz="2500" b="1" kern="1200"/>
            <a:t>and Breadboard. </a:t>
          </a:r>
        </a:p>
      </dsp:txBody>
      <dsp:txXfrm>
        <a:off x="5605581" y="1986369"/>
        <a:ext cx="2833338" cy="17000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5DCE64-AE5E-4C8E-B0BC-4862D0AF63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m-E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843671-90CF-4F9D-A032-B242AD6AD7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1D4F2-C8BB-40D3-BECB-583239DDC9D6}" type="datetime1">
              <a:rPr lang="en-US" smtClean="0"/>
              <a:t>2/22/2022</a:t>
            </a:fld>
            <a:endParaRPr lang="am-E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98C8D8-4AD0-43FB-A266-787025C6B6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m-E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5D94E-9B6B-4CB3-AA26-561F2B3AF0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92D86-480D-4865-9189-89BE197BE76E}" type="slidenum">
              <a:rPr lang="am-ET" smtClean="0"/>
              <a:t>‹#›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374770081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m-E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61168-E9E4-46DC-A822-EB4663F612F2}" type="datetime1">
              <a:rPr lang="en-US" smtClean="0"/>
              <a:t>2/22/2022</a:t>
            </a:fld>
            <a:endParaRPr lang="am-E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m-E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m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m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91114-83CB-4239-AA44-FADD2A0E6399}" type="slidenum">
              <a:rPr lang="am-ET" smtClean="0"/>
              <a:t>‹#›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392667850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2A69-4933-4DF9-BBE2-3BEA77244141}" type="datetime1">
              <a:rPr lang="en-US" smtClean="0"/>
              <a:t>2/22/2022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6D461-0045-40B5-9C38-DFEB5F0ABE42}" type="datetime1">
              <a:rPr lang="en-US" smtClean="0"/>
              <a:t>2/22/2022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BF69-4BE1-4EE7-877C-741C92CA0D4D}" type="datetime1">
              <a:rPr lang="en-US" smtClean="0"/>
              <a:t>2/22/2022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DD6B-EC2F-4242-BB01-3ADB2EA05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6E81A-1139-4F60-ADAD-CDBFA2DA7B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CA7DA-A3ED-424E-96DB-EAC43B3A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31E6-E1CE-49AB-8A95-4965EF2BF884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20E7B-DE6B-4599-AB9A-D6E6D1C5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98F17-D1A4-4B40-8467-04543C7AB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91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35B90-86EC-492C-8440-5BE029FC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4B971-FFBC-444C-9574-9D3B54B72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66CA0-A872-4564-80CA-5FEC4ECF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CE2A-4A1D-4543-B65B-79A3614004D3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A1036-6CDC-445C-A420-C8F19AA31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5A98F-1722-408F-9EAF-DD105A678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34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E4D1-759E-4B80-9D6F-7700A8CDD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D5114-CD19-406E-8705-96803BC30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8F7AF-E616-4F57-A855-C02E4119B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6E2C-4F76-4CD9-B494-651E7601E9BE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F85F8-5B2C-49AB-ACE3-206BEDDEC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9AD0B-2401-4303-B6E3-E10A4408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42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44CDF-BB67-47FC-BF1B-DB02A6749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A57AE-432B-4C7F-AFD5-02DA1AB1AC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59AFA-4DCC-4AAB-A636-A768FCC63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2A2CC-F2EE-4979-8BBC-A34D00091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F0C07-58C4-415C-96B0-C0DA7A945369}" type="datetime1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4CF7A-3807-4981-82FE-9DFBEED4C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DDECA-5A1A-4973-9442-C4828544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7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0A80D-F0D5-4D0E-A595-37B132CF9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C3DE0-C588-424F-99AD-81C63CBF6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99559-C376-4106-B5B8-DE2548E8B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EC5DA3-BFFC-4144-9DE2-F9BD5D5548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B6C142-9FBA-441E-A2EE-8A26CD28D1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13BFF5-7AB9-4517-84AF-11B4195E5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5C6EF-5A49-4FBA-9556-4236D3D1713C}" type="datetime1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63660-8C4C-44F0-BB2E-A2E06C020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585D26-D27D-4780-B4D8-652336F54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6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7FB5D-6D01-46C3-90E2-6EF7C7DD9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ABEC61-F94D-46EA-93C3-3D29473CC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D7B6-E073-4EBC-B908-EDB1578F0D4C}" type="datetime1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38D31F-B3A3-44A7-BE2E-54CED0016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7FC639-D8CC-4126-AE01-D7ECE4FE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09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D11337-DCED-48AE-9781-145604B2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DDA88-B684-43FD-8ED6-9CA7C82452F9}" type="datetime1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90E84E-2E44-4497-B8AA-769AD7E9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3588F-8746-4FE0-AB58-50B514C86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212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7E9AD-7C5B-43BF-BC81-663C3B7F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B248D-04F1-4ACE-8F99-0844D0618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034B85-1772-4F38-A7E7-EB8B511E6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4CC1-4267-4CC4-88D6-3A28AFF5E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E1535-2321-4950-B60E-FFC4CD527E55}" type="datetime1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253FA-41D5-46A5-8FA6-3BB510DA9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524AA-7B5D-4D45-A1D6-B2C17247F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76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C7B5E-F85E-4A02-A8E9-321DF93CF500}" type="datetime1">
              <a:rPr lang="en-US" smtClean="0"/>
              <a:t>2/22/2022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91104-3193-4DE3-9579-D9AA8F0EF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F3E60D-5591-47FB-8383-3CF2A6D2F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93396-1B46-429A-A1C7-6319CC46E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BB73A-2A95-4544-9F11-6D8DF3A13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A692-D498-47E3-9753-649ABD7BC8BF}" type="datetime1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82299-81B8-4894-B8B7-C1A0EF0D8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0117A-21AA-4F59-A2B7-7BC19EB7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54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4F3F-7F8C-4B62-83A5-552DFB190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BB7699-2B3A-4817-9AC3-43FD9282F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3F1A9-6856-45E2-8C6C-5C78A873D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3065-400A-4F3C-82C0-5A8D378086DB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807F9-D2C6-4EE6-AE90-327FC3253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B0549-8F58-4348-9920-652E9FEDC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63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41ECD2-AC72-4B39-B658-44039FF9B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FCE250-D2E2-4148-B0C4-5EEC101D4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E6582-DD76-46CC-A4B7-7889DF306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FA98-3CC6-40F8-9681-504F34E1ACC8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69BB8-5380-45F6-85BD-37209F96D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1002E-17D0-4016-AA60-4DBD5B8BF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60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F179-AD4C-4496-AE8F-FE73A81217CD}" type="datetime1">
              <a:rPr lang="en-US" smtClean="0"/>
              <a:t>2/22/2022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B030-3C58-4FBF-A11D-469F6CB2BF0B}" type="datetime1">
              <a:rPr lang="en-US" smtClean="0"/>
              <a:t>2/22/2022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446A-C93E-44FF-83BC-805EC1A7606B}" type="datetime1">
              <a:rPr lang="en-US" smtClean="0"/>
              <a:t>2/22/2022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5360-68B9-40EB-89A7-B8996FA81733}" type="datetime1">
              <a:rPr lang="en-US" smtClean="0"/>
              <a:t>2/22/2022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5445-BF3C-4244-A251-12F3AC7A5D34}" type="datetime1">
              <a:rPr lang="en-US" smtClean="0"/>
              <a:t>2/22/2022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B11A03FE-38DA-4068-9D58-2E139379706E}" type="datetime1">
              <a:rPr lang="en-US" smtClean="0"/>
              <a:t>2/22/2022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PHY 204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CCAD3E-9C4B-46F2-A6DF-CB41A9416149}" type="datetime1">
              <a:rPr lang="en-US" smtClean="0"/>
              <a:t>2/22/2022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r>
              <a:rPr lang="en-US"/>
              <a:t>PHY 204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418AB329-CC8E-47CC-813E-A30DF86A3F6C}" type="datetime1">
              <a:rPr lang="en-US" smtClean="0"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PHY 204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317E4F-9347-44CD-9477-1AF2334B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CF40D-687B-4129-846D-C33C3CF7D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5B308-7023-40D0-A9D7-0A50FDE281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AF4DE-72F1-4011-AD58-108649F06D4E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94102-7A5A-4E11-ABC2-D0BBAAF8E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204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0775C-EC89-455E-B408-FFCE8D86FA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9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jp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1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12.png"/><Relationship Id="rId12" Type="http://schemas.openxmlformats.org/officeDocument/2006/relationships/image" Target="../media/image26.sv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svg"/><Relationship Id="rId11" Type="http://schemas.openxmlformats.org/officeDocument/2006/relationships/image" Target="../media/image25.png"/><Relationship Id="rId5" Type="http://schemas.openxmlformats.org/officeDocument/2006/relationships/image" Target="../media/image8.png"/><Relationship Id="rId10" Type="http://schemas.openxmlformats.org/officeDocument/2006/relationships/image" Target="../media/image24.svg"/><Relationship Id="rId4" Type="http://schemas.openxmlformats.org/officeDocument/2006/relationships/image" Target="../media/image22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0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jp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12.png"/><Relationship Id="rId12" Type="http://schemas.openxmlformats.org/officeDocument/2006/relationships/image" Target="../media/image26.sv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svg"/><Relationship Id="rId11" Type="http://schemas.openxmlformats.org/officeDocument/2006/relationships/image" Target="../media/image25.png"/><Relationship Id="rId5" Type="http://schemas.openxmlformats.org/officeDocument/2006/relationships/image" Target="../media/image8.png"/><Relationship Id="rId10" Type="http://schemas.openxmlformats.org/officeDocument/2006/relationships/image" Target="../media/image24.svg"/><Relationship Id="rId4" Type="http://schemas.openxmlformats.org/officeDocument/2006/relationships/image" Target="../media/image22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30.png"/><Relationship Id="rId7" Type="http://schemas.openxmlformats.org/officeDocument/2006/relationships/image" Target="../media/image1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872" y="1390375"/>
            <a:ext cx="7539108" cy="319545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Applied Physics </a:t>
            </a:r>
            <a:br>
              <a:rPr lang="en-US" b="1" dirty="0"/>
            </a:br>
            <a:r>
              <a:rPr lang="en-US" b="1" dirty="0"/>
              <a:t>with Lab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PHYS204</a:t>
            </a:r>
          </a:p>
        </p:txBody>
      </p:sp>
      <p:pic>
        <p:nvPicPr>
          <p:cNvPr id="5" name="Picture 4" descr="A picture containing building, sitting, bench, side&#10;&#10;Description automatically generated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A965186-6B9E-4E15-8B8E-747245BC832A}"/>
              </a:ext>
            </a:extLst>
          </p:cNvPr>
          <p:cNvSpPr/>
          <p:nvPr/>
        </p:nvSpPr>
        <p:spPr>
          <a:xfrm>
            <a:off x="6747164" y="123561"/>
            <a:ext cx="525087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DeVry University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9C97DC9-CFD9-4F00-A493-242C5F3F11BC}"/>
              </a:ext>
            </a:extLst>
          </p:cNvPr>
          <p:cNvSpPr txBox="1">
            <a:spLocks/>
          </p:cNvSpPr>
          <p:nvPr/>
        </p:nvSpPr>
        <p:spPr>
          <a:xfrm>
            <a:off x="5001491" y="6022669"/>
            <a:ext cx="7190509" cy="1021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2022,                              </a:t>
            </a:r>
            <a:r>
              <a:rPr lang="en-US" u="sng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Temesgen Kune</a:t>
            </a:r>
            <a:endParaRPr lang="en-US" u="sng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708" y="0"/>
            <a:ext cx="4206720" cy="3071906"/>
          </a:xfrm>
        </p:spPr>
        <p:txBody>
          <a:bodyPr anchor="t">
            <a:normAutofit/>
          </a:bodyPr>
          <a:lstStyle/>
          <a:p>
            <a:pPr algn="l"/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Module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491" y="3245645"/>
            <a:ext cx="4314044" cy="1494117"/>
          </a:xfrm>
        </p:spPr>
        <p:txBody>
          <a:bodyPr anchor="b">
            <a:normAutofit/>
          </a:bodyPr>
          <a:lstStyle/>
          <a:p>
            <a:pPr algn="l"/>
            <a:r>
              <a:rPr lang="en-US" sz="3200" dirty="0">
                <a:solidFill>
                  <a:srgbClr val="FFFFFF"/>
                </a:solidFill>
              </a:rPr>
              <a:t>Precision of the Ultrasonic Sensor</a:t>
            </a:r>
          </a:p>
          <a:p>
            <a:pPr algn="l"/>
            <a:endParaRPr lang="en-US" sz="3200" dirty="0">
              <a:solidFill>
                <a:srgbClr val="FFFFFF"/>
              </a:solidFill>
            </a:endParaRPr>
          </a:p>
          <a:p>
            <a:pPr algn="l"/>
            <a:endParaRPr lang="en-US" sz="3200" dirty="0">
              <a:solidFill>
                <a:srgbClr val="FFFFFF"/>
              </a:solidFill>
            </a:endParaRPr>
          </a:p>
          <a:p>
            <a:pPr algn="l"/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5" name="Picture 4" descr="Electronics protoboard">
            <a:extLst>
              <a:ext uri="{FF2B5EF4-FFF2-40B4-BE49-F238E27FC236}">
                <a16:creationId xmlns:a16="http://schemas.microsoft.com/office/drawing/2014/main" id="{DDE5F103-6AD2-48BB-8F2A-FDEDE3C48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4502428" y="1396750"/>
            <a:ext cx="7225748" cy="406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03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C38F6F5C-5F28-405D-8001-935097396E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0034063"/>
              </p:ext>
            </p:extLst>
          </p:nvPr>
        </p:nvGraphicFramePr>
        <p:xfrm>
          <a:off x="145472" y="1285834"/>
          <a:ext cx="11901055" cy="3131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E675B7-4A37-46F3-8F9C-F540EFB9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CE9D61-E56E-4744-B874-7AAC721D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24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Materials List (Picture)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lvl="0" indent="-342900">
              <a:buFont typeface="+mj-lt"/>
              <a:buAutoNum type="arabicPeriod"/>
            </a:pPr>
            <a:r>
              <a:rPr lang="en-US" b="1" dirty="0"/>
              <a:t>Mega 2560 Board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b="1" dirty="0"/>
              <a:t>Ultrasonic sensor HC-SR04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b="1" dirty="0"/>
              <a:t>Male to Male Wires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b="1" dirty="0"/>
              <a:t>Breadboard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b="1" dirty="0"/>
              <a:t>USB cable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b="1" dirty="0"/>
              <a:t>Ruler or tape measurer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b="1" dirty="0"/>
              <a:t>Object to act as obstacle and/or undergo free-fall </a:t>
            </a: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EE772-AAD6-4155-AB9A-79512A7D13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492" r="1902" b="477"/>
          <a:stretch/>
        </p:blipFill>
        <p:spPr>
          <a:xfrm>
            <a:off x="6039179" y="-146952"/>
            <a:ext cx="4724400" cy="6700152"/>
          </a:xfrm>
        </p:spPr>
      </p:pic>
      <p:pic>
        <p:nvPicPr>
          <p:cNvPr id="5" name="Graphic 4" descr="Badge 6 with solid fill">
            <a:extLst>
              <a:ext uri="{FF2B5EF4-FFF2-40B4-BE49-F238E27FC236}">
                <a16:creationId xmlns:a16="http://schemas.microsoft.com/office/drawing/2014/main" id="{C3952A75-AAD9-4923-B9B4-986B356A9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6359" y="5650411"/>
            <a:ext cx="725823" cy="725823"/>
          </a:xfrm>
          <a:prstGeom prst="rect">
            <a:avLst/>
          </a:prstGeom>
        </p:spPr>
      </p:pic>
      <p:pic>
        <p:nvPicPr>
          <p:cNvPr id="8" name="Graphic 7" descr="Badge 1 with solid fill">
            <a:extLst>
              <a:ext uri="{FF2B5EF4-FFF2-40B4-BE49-F238E27FC236}">
                <a16:creationId xmlns:a16="http://schemas.microsoft.com/office/drawing/2014/main" id="{94241845-55AB-4744-9962-30CC9712C5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488938" flipH="1" flipV="1">
            <a:off x="8915551" y="3562116"/>
            <a:ext cx="643424" cy="612034"/>
          </a:xfrm>
          <a:prstGeom prst="rect">
            <a:avLst/>
          </a:prstGeom>
        </p:spPr>
      </p:pic>
      <p:pic>
        <p:nvPicPr>
          <p:cNvPr id="10" name="Graphic 9" descr="Badge 7 with solid fill">
            <a:extLst>
              <a:ext uri="{FF2B5EF4-FFF2-40B4-BE49-F238E27FC236}">
                <a16:creationId xmlns:a16="http://schemas.microsoft.com/office/drawing/2014/main" id="{222E48FE-F2C6-4D66-BD85-E57994C668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83564" y="392783"/>
            <a:ext cx="566316" cy="566316"/>
          </a:xfrm>
          <a:prstGeom prst="rect">
            <a:avLst/>
          </a:prstGeom>
        </p:spPr>
      </p:pic>
      <p:pic>
        <p:nvPicPr>
          <p:cNvPr id="12" name="Graphic 11" descr="Badge with solid fill">
            <a:extLst>
              <a:ext uri="{FF2B5EF4-FFF2-40B4-BE49-F238E27FC236}">
                <a16:creationId xmlns:a16="http://schemas.microsoft.com/office/drawing/2014/main" id="{C10ED0AA-3249-4316-98E8-B1F07C0C96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69150" y="2333175"/>
            <a:ext cx="431106" cy="431106"/>
          </a:xfrm>
          <a:prstGeom prst="rect">
            <a:avLst/>
          </a:prstGeom>
        </p:spPr>
      </p:pic>
      <p:pic>
        <p:nvPicPr>
          <p:cNvPr id="14" name="Graphic 13" descr="Badge 3 with solid fill">
            <a:extLst>
              <a:ext uri="{FF2B5EF4-FFF2-40B4-BE49-F238E27FC236}">
                <a16:creationId xmlns:a16="http://schemas.microsoft.com/office/drawing/2014/main" id="{AFEDE67C-1984-47CF-ACAB-AFD2AC4399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02414" y="3613523"/>
            <a:ext cx="498965" cy="498965"/>
          </a:xfrm>
          <a:prstGeom prst="rect">
            <a:avLst/>
          </a:prstGeom>
        </p:spPr>
      </p:pic>
      <p:pic>
        <p:nvPicPr>
          <p:cNvPr id="16" name="Graphic 15" descr="Badge 5 with solid fill">
            <a:extLst>
              <a:ext uri="{FF2B5EF4-FFF2-40B4-BE49-F238E27FC236}">
                <a16:creationId xmlns:a16="http://schemas.microsoft.com/office/drawing/2014/main" id="{B7A4D7C5-A213-46C1-870F-9D771DF799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18473" y="5108853"/>
            <a:ext cx="489637" cy="489637"/>
          </a:xfrm>
          <a:prstGeom prst="rect">
            <a:avLst/>
          </a:prstGeom>
        </p:spPr>
      </p:pic>
      <p:pic>
        <p:nvPicPr>
          <p:cNvPr id="18" name="Graphic 17" descr="Badge 4 with solid fill">
            <a:extLst>
              <a:ext uri="{FF2B5EF4-FFF2-40B4-BE49-F238E27FC236}">
                <a16:creationId xmlns:a16="http://schemas.microsoft.com/office/drawing/2014/main" id="{02892918-A32F-41F9-A847-0C5FB0E60C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67796" y="4729585"/>
            <a:ext cx="500195" cy="50019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BD1F74-8873-4B20-933E-07CDA502F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162ED-B530-4DD8-9F12-B9F790A2C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20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Materials Setup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1756945"/>
            <a:ext cx="4598268" cy="45531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000" b="1" dirty="0"/>
              <a:t>Mega 2560 Board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000" b="1" dirty="0"/>
              <a:t>Ultrasonic sensor HC-SR04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000" b="1" dirty="0"/>
              <a:t>Male to Male Wires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000" b="1" dirty="0"/>
              <a:t>Breadboard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000" b="1" dirty="0"/>
              <a:t>USB cable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000" b="1" dirty="0"/>
              <a:t>Ruler or tape measurer 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000" b="1" dirty="0"/>
              <a:t>Object to act as obstacle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40" name="Rectangle 35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A32584A4-7AAC-4488-8F14-F103195DFEA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43" t="-41" r="-3172" b="7476"/>
          <a:stretch/>
        </p:blipFill>
        <p:spPr>
          <a:xfrm>
            <a:off x="4746171" y="623928"/>
            <a:ext cx="6119499" cy="572481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86F29E-75BA-4901-B93D-C1BB338C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FF6989-EEEB-40D9-B0AB-27E1F877B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64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035A6-78B3-40AC-9630-CF36D0301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Raw Data (Screenshot)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7FF2E-83E9-477A-B7A4-F7D771078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Screenshot of Serial Monitor from Arduino IDE showing raw data.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b="1"/>
              <a:t>Must include your name displayed in the serial monitor. </a:t>
            </a:r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D4F8366-6ECB-47F4-9A46-635DADCBD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74" y="1499056"/>
            <a:ext cx="7741187" cy="390904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56D44-1495-40D2-A4E1-A8A68FC7B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D5458-B7DF-404F-87D6-233ED2912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59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494414"/>
            <a:ext cx="10534650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Data Collection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91AF4BC-7AC1-4F23-BCE8-BB35FAEC7EF4}"/>
              </a:ext>
            </a:extLst>
          </p:cNvPr>
          <p:cNvGraphicFramePr>
            <a:graphicFrameLocks noGrp="1"/>
          </p:cNvGraphicFramePr>
          <p:nvPr/>
        </p:nvGraphicFramePr>
        <p:xfrm>
          <a:off x="508000" y="2278743"/>
          <a:ext cx="10960104" cy="37199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3712">
                  <a:extLst>
                    <a:ext uri="{9D8B030D-6E8A-4147-A177-3AD203B41FA5}">
                      <a16:colId xmlns:a16="http://schemas.microsoft.com/office/drawing/2014/main" val="2680175028"/>
                    </a:ext>
                  </a:extLst>
                </a:gridCol>
                <a:gridCol w="2088913">
                  <a:extLst>
                    <a:ext uri="{9D8B030D-6E8A-4147-A177-3AD203B41FA5}">
                      <a16:colId xmlns:a16="http://schemas.microsoft.com/office/drawing/2014/main" val="1768498984"/>
                    </a:ext>
                  </a:extLst>
                </a:gridCol>
                <a:gridCol w="1949011">
                  <a:extLst>
                    <a:ext uri="{9D8B030D-6E8A-4147-A177-3AD203B41FA5}">
                      <a16:colId xmlns:a16="http://schemas.microsoft.com/office/drawing/2014/main" val="1249046169"/>
                    </a:ext>
                  </a:extLst>
                </a:gridCol>
                <a:gridCol w="2445225">
                  <a:extLst>
                    <a:ext uri="{9D8B030D-6E8A-4147-A177-3AD203B41FA5}">
                      <a16:colId xmlns:a16="http://schemas.microsoft.com/office/drawing/2014/main" val="4042757085"/>
                    </a:ext>
                  </a:extLst>
                </a:gridCol>
                <a:gridCol w="1573025">
                  <a:extLst>
                    <a:ext uri="{9D8B030D-6E8A-4147-A177-3AD203B41FA5}">
                      <a16:colId xmlns:a16="http://schemas.microsoft.com/office/drawing/2014/main" val="3508748709"/>
                    </a:ext>
                  </a:extLst>
                </a:gridCol>
                <a:gridCol w="2010218">
                  <a:extLst>
                    <a:ext uri="{9D8B030D-6E8A-4147-A177-3AD203B41FA5}">
                      <a16:colId xmlns:a16="http://schemas.microsoft.com/office/drawing/2014/main" val="650233730"/>
                    </a:ext>
                  </a:extLst>
                </a:gridCol>
              </a:tblGrid>
              <a:tr h="11544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+mn-lt"/>
                        </a:rPr>
                        <a:t>Trial</a:t>
                      </a:r>
                      <a:endParaRPr lang="en-US" sz="2200" kern="100"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+mn-lt"/>
                        </a:rPr>
                        <a:t>Ruler Distance (cm)</a:t>
                      </a:r>
                      <a:endParaRPr lang="en-US" sz="2200" kern="100"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+mn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Total Roundtrip Distance (m)</a:t>
                      </a:r>
                    </a:p>
                  </a:txBody>
                  <a:tcPr marL="92574" marR="925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from Serial Monitor (microseconds)</a:t>
                      </a:r>
                      <a:endParaRPr lang="en-US" sz="2200" kern="100"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+mn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Roundtrip time (s)</a:t>
                      </a:r>
                    </a:p>
                  </a:txBody>
                  <a:tcPr marL="92574" marR="925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+mn-lt"/>
                        </a:rPr>
                        <a:t>Velocity = distance/time (m/s)</a:t>
                      </a:r>
                      <a:endParaRPr lang="en-US" sz="2200" kern="100"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 anchor="ctr"/>
                </a:tc>
                <a:extLst>
                  <a:ext uri="{0D108BD9-81ED-4DB2-BD59-A6C34878D82A}">
                    <a16:rowId xmlns:a16="http://schemas.microsoft.com/office/drawing/2014/main" val="2156371964"/>
                  </a:ext>
                </a:extLst>
              </a:tr>
              <a:tr h="5131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+mn-lt"/>
                        </a:rPr>
                        <a:t>1</a:t>
                      </a:r>
                      <a:endParaRPr lang="en-US" sz="2200" kern="100"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8</a:t>
                      </a:r>
                      <a:endParaRPr lang="am-ET" sz="2700" b="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100" dirty="0">
                          <a:effectLst/>
                          <a:latin typeface="+mn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.16</a:t>
                      </a:r>
                    </a:p>
                  </a:txBody>
                  <a:tcPr marL="92574" marR="925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443</a:t>
                      </a:r>
                      <a:endParaRPr lang="am-ET" sz="2400" b="0" kern="100" dirty="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4.43e</a:t>
                      </a:r>
                      <a:r>
                        <a:rPr lang="en-US" sz="2400" b="0" kern="100" baseline="30000" dirty="0"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-4</a:t>
                      </a:r>
                      <a:endParaRPr lang="am-ET" sz="2400" b="0" kern="100" dirty="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m-ET" sz="2400" dirty="0"/>
                        <a:t>361.</a:t>
                      </a:r>
                      <a:r>
                        <a:rPr lang="en-US" sz="2400" dirty="0"/>
                        <a:t>2</a:t>
                      </a:r>
                      <a:r>
                        <a:rPr lang="en-US" sz="2200" b="0" kern="100" dirty="0">
                          <a:effectLst/>
                          <a:latin typeface="+mn-lt"/>
                        </a:rPr>
                        <a:t> </a:t>
                      </a:r>
                      <a:endParaRPr lang="en-US" sz="2200" b="0" kern="100" dirty="0"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 anchor="ctr"/>
                </a:tc>
                <a:extLst>
                  <a:ext uri="{0D108BD9-81ED-4DB2-BD59-A6C34878D82A}">
                    <a16:rowId xmlns:a16="http://schemas.microsoft.com/office/drawing/2014/main" val="3891295801"/>
                  </a:ext>
                </a:extLst>
              </a:tr>
              <a:tr h="5131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+mn-lt"/>
                        </a:rPr>
                        <a:t>2</a:t>
                      </a:r>
                      <a:endParaRPr lang="en-US" sz="2200" kern="100"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6</a:t>
                      </a:r>
                      <a:endParaRPr lang="am-ET" sz="2700" b="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100" dirty="0">
                          <a:effectLst/>
                          <a:latin typeface="+mn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.12</a:t>
                      </a:r>
                    </a:p>
                  </a:txBody>
                  <a:tcPr marL="92574" marR="925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394</a:t>
                      </a:r>
                      <a:endParaRPr lang="am-ET" sz="2400" b="0" kern="100" dirty="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3.94e</a:t>
                      </a:r>
                      <a:r>
                        <a:rPr lang="en-US" sz="2400" b="0" kern="100" baseline="30000" dirty="0"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-4</a:t>
                      </a:r>
                      <a:endParaRPr lang="am-ET" sz="2400" b="0" kern="100" dirty="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m-ET" sz="2400" dirty="0"/>
                        <a:t>304.6</a:t>
                      </a:r>
                      <a:r>
                        <a:rPr lang="en-US" sz="2200" b="0" kern="100" dirty="0">
                          <a:effectLst/>
                          <a:latin typeface="+mn-lt"/>
                        </a:rPr>
                        <a:t> </a:t>
                      </a:r>
                      <a:endParaRPr lang="en-US" sz="2200" b="0" kern="100" dirty="0"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 anchor="ctr"/>
                </a:tc>
                <a:extLst>
                  <a:ext uri="{0D108BD9-81ED-4DB2-BD59-A6C34878D82A}">
                    <a16:rowId xmlns:a16="http://schemas.microsoft.com/office/drawing/2014/main" val="3100580240"/>
                  </a:ext>
                </a:extLst>
              </a:tr>
              <a:tr h="5131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+mn-lt"/>
                        </a:rPr>
                        <a:t>3</a:t>
                      </a:r>
                      <a:endParaRPr lang="en-US" sz="2200" kern="100"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10</a:t>
                      </a:r>
                      <a:endParaRPr lang="am-ET" sz="2700" b="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100" dirty="0">
                          <a:effectLst/>
                          <a:latin typeface="+mn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.20</a:t>
                      </a:r>
                    </a:p>
                  </a:txBody>
                  <a:tcPr marL="92574" marR="925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564</a:t>
                      </a:r>
                      <a:endParaRPr lang="am-ET" sz="2400" b="0" kern="100" dirty="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5.64e</a:t>
                      </a:r>
                      <a:r>
                        <a:rPr lang="en-US" sz="2400" b="0" kern="100" baseline="30000" dirty="0"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-4</a:t>
                      </a:r>
                      <a:endParaRPr lang="am-ET" sz="2400" b="0" kern="100" dirty="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m-ET" sz="2400" dirty="0"/>
                        <a:t>354.6</a:t>
                      </a:r>
                      <a:endParaRPr lang="en-US" sz="2200" b="0" kern="100" dirty="0"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 anchor="ctr"/>
                </a:tc>
                <a:extLst>
                  <a:ext uri="{0D108BD9-81ED-4DB2-BD59-A6C34878D82A}">
                    <a16:rowId xmlns:a16="http://schemas.microsoft.com/office/drawing/2014/main" val="4115527295"/>
                  </a:ext>
                </a:extLst>
              </a:tr>
              <a:tr h="5131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+mn-lt"/>
                        </a:rPr>
                        <a:t>4</a:t>
                      </a:r>
                      <a:endParaRPr lang="en-US" sz="2200" kern="100"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4</a:t>
                      </a:r>
                      <a:endParaRPr lang="am-ET" sz="2700" b="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100" dirty="0">
                          <a:effectLst/>
                          <a:latin typeface="+mn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.08</a:t>
                      </a:r>
                    </a:p>
                  </a:txBody>
                  <a:tcPr marL="92574" marR="925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185</a:t>
                      </a:r>
                      <a:endParaRPr lang="am-ET" sz="2400" b="0" kern="100" dirty="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1.85e</a:t>
                      </a:r>
                      <a:r>
                        <a:rPr lang="en-US" sz="2400" b="0" kern="100" baseline="30000" dirty="0"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-4</a:t>
                      </a:r>
                      <a:endParaRPr lang="am-ET" sz="2400" b="0" kern="100" dirty="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m-ET" sz="2400" dirty="0"/>
                        <a:t>432.4</a:t>
                      </a:r>
                      <a:r>
                        <a:rPr lang="en-US" sz="2200" b="0" kern="100" dirty="0">
                          <a:effectLst/>
                          <a:latin typeface="+mn-lt"/>
                        </a:rPr>
                        <a:t> </a:t>
                      </a:r>
                      <a:endParaRPr lang="en-US" sz="2200" b="0" kern="100" dirty="0"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 anchor="ctr"/>
                </a:tc>
                <a:extLst>
                  <a:ext uri="{0D108BD9-81ED-4DB2-BD59-A6C34878D82A}">
                    <a16:rowId xmlns:a16="http://schemas.microsoft.com/office/drawing/2014/main" val="914470191"/>
                  </a:ext>
                </a:extLst>
              </a:tr>
              <a:tr h="5131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+mn-lt"/>
                        </a:rPr>
                        <a:t>5</a:t>
                      </a:r>
                      <a:endParaRPr lang="en-US" sz="2200" kern="100"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12</a:t>
                      </a:r>
                      <a:endParaRPr lang="am-ET" sz="2700" b="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100" dirty="0">
                          <a:effectLst/>
                          <a:latin typeface="+mn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.24</a:t>
                      </a:r>
                    </a:p>
                  </a:txBody>
                  <a:tcPr marL="92574" marR="925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675</a:t>
                      </a:r>
                      <a:endParaRPr lang="am-ET" sz="2400" b="0" kern="100" dirty="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6.75e</a:t>
                      </a:r>
                      <a:r>
                        <a:rPr lang="en-US" sz="2400" b="0" kern="100" baseline="30000" dirty="0"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-4</a:t>
                      </a:r>
                      <a:endParaRPr lang="am-ET" sz="2400" b="0" kern="100" dirty="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m-ET" sz="2400" b="0" dirty="0"/>
                        <a:t>355.</a:t>
                      </a:r>
                      <a:r>
                        <a:rPr lang="en-US" sz="2400" b="0" dirty="0"/>
                        <a:t>6</a:t>
                      </a:r>
                      <a:r>
                        <a:rPr lang="en-US" sz="2200" b="0" kern="100" dirty="0">
                          <a:effectLst/>
                          <a:latin typeface="+mn-lt"/>
                        </a:rPr>
                        <a:t> </a:t>
                      </a:r>
                      <a:endParaRPr lang="en-US" sz="2200" b="0" kern="100" dirty="0"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2574" marR="92574" marT="0" marB="0" anchor="ctr"/>
                </a:tc>
                <a:extLst>
                  <a:ext uri="{0D108BD9-81ED-4DB2-BD59-A6C34878D82A}">
                    <a16:rowId xmlns:a16="http://schemas.microsoft.com/office/drawing/2014/main" val="4033095102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F32FED-A3D4-4946-A4FD-21A056512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ABF28-C277-4C9B-B9C8-D16EE7FA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27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Data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9ABB22-E52E-475E-A637-B8C80B6E31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Average velocity from table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     =(361.2+304.6+354.6+432.4+355.6)/5=</a:t>
                </a:r>
                <a:r>
                  <a:rPr lang="am-ET" dirty="0"/>
                  <a:t>361.</a:t>
                </a:r>
                <a:r>
                  <a:rPr lang="en-US" sz="2400" dirty="0"/>
                  <a:t>7m/s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Percent difference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𝑠𝑜𝑢𝑛𝑑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=343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9ABB22-E52E-475E-A637-B8C80B6E31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am-E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751E027-C6AB-44A8-8B52-DC4ABBE2B670}"/>
                  </a:ext>
                </a:extLst>
              </p:cNvPr>
              <p:cNvSpPr/>
              <p:nvPr/>
            </p:nvSpPr>
            <p:spPr>
              <a:xfrm>
                <a:off x="1517345" y="2467931"/>
                <a:ext cx="3500702" cy="595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𝑎𝑣𝑔</m:t>
                          </m:r>
                        </m:sub>
                      </m:sSub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5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751E027-C6AB-44A8-8B52-DC4ABBE2B6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345" y="2467931"/>
                <a:ext cx="3500702" cy="5955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9C1325-020B-4670-B3DB-1D82E88B0052}"/>
                  </a:ext>
                </a:extLst>
              </p:cNvPr>
              <p:cNvSpPr/>
              <p:nvPr/>
            </p:nvSpPr>
            <p:spPr>
              <a:xfrm>
                <a:off x="1517345" y="4447309"/>
                <a:ext cx="5423782" cy="717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𝑃𝑒𝑟𝑐𝑒𝑛𝑡</m:t>
                      </m:r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𝑑𝑖𝑓𝑓𝑒𝑟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𝑒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𝑛𝑐𝑒</m:t>
                      </m:r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 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𝑎𝑣𝑔</m:t>
                                  </m:r>
                                </m:sub>
                              </m:s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𝑠𝑜𝑢𝑛𝑑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𝑠𝑜𝑢𝑛𝑑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×100%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9C1325-020B-4670-B3DB-1D82E88B00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345" y="4447309"/>
                <a:ext cx="5423782" cy="7173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m-E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F415D6B-DF54-41EA-9B6B-B0F25E4E66FE}"/>
              </a:ext>
            </a:extLst>
          </p:cNvPr>
          <p:cNvSpPr txBox="1"/>
          <p:nvPr/>
        </p:nvSpPr>
        <p:spPr>
          <a:xfrm>
            <a:off x="706543" y="6022229"/>
            <a:ext cx="10778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Use meters and seconds for all calculations.  Show the appropriate units for measured and calculated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ED14C1-DCCE-4068-9534-6E5197855741}"/>
                  </a:ext>
                </a:extLst>
              </p:cNvPr>
              <p:cNvSpPr txBox="1"/>
              <p:nvPr/>
            </p:nvSpPr>
            <p:spPr>
              <a:xfrm>
                <a:off x="1911927" y="5224548"/>
                <a:ext cx="76061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am-E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yala" panose="02000504070300020003" pitchFamily="2" charset="0"/>
                    <a:ea typeface="+mn-ea"/>
                    <a:cs typeface="+mn-cs"/>
                  </a:rPr>
                  <a:t>361.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7-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343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|/</a:t>
                </a:r>
                <a14:m>
                  <m:oMath xmlns:m="http://schemas.openxmlformats.org/officeDocument/2006/math"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343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x 100%  = </a:t>
                </a:r>
                <a:r>
                  <a:rPr kumimoji="0" lang="am-E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yala" panose="02000504070300020003" pitchFamily="2" charset="0"/>
                    <a:ea typeface="+mn-ea"/>
                    <a:cs typeface="+mn-cs"/>
                  </a:rPr>
                  <a:t>5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  <a:r>
                  <a:rPr kumimoji="0" lang="am-E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yala" panose="02000504070300020003" pitchFamily="2" charset="0"/>
                    <a:ea typeface="+mn-ea"/>
                    <a:cs typeface="+mn-cs"/>
                  </a:rPr>
                  <a:t>45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%</a:t>
                </a:r>
                <a:endParaRPr kumimoji="0" lang="am-E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yala" panose="02000504070300020003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ED14C1-DCCE-4068-9534-6E5197855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927" y="5224548"/>
                <a:ext cx="7606146" cy="461665"/>
              </a:xfrm>
              <a:prstGeom prst="rect">
                <a:avLst/>
              </a:prstGeom>
              <a:blipFill>
                <a:blip r:embed="rId5"/>
                <a:stretch>
                  <a:fillRect l="-1283" t="-10526" b="-30263"/>
                </a:stretch>
              </a:blipFill>
            </p:spPr>
            <p:txBody>
              <a:bodyPr/>
              <a:lstStyle/>
              <a:p>
                <a:r>
                  <a:rPr lang="am-E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9A5F6D-6BDB-485E-9CA9-E59A0165D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C86C5EC-905C-43F0-BE3B-C1910591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98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5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27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971" y="375225"/>
            <a:ext cx="10515600" cy="1348065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Conclusions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33" y="2447230"/>
            <a:ext cx="10831286" cy="4026456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Discuss the results</a:t>
            </a:r>
          </a:p>
          <a:p>
            <a:pPr lvl="2"/>
            <a:r>
              <a:rPr lang="en-US" sz="1600" dirty="0"/>
              <a:t>Answer:  The collected data shows different precision of the Ultrasonic Sensor for different distances of obstacle objects. </a:t>
            </a:r>
          </a:p>
          <a:p>
            <a:pPr lvl="2"/>
            <a:r>
              <a:rPr lang="en-US" sz="1600" dirty="0"/>
              <a:t>The calculated sound speed of Ultrasonic Sensor is close to the speed of sound in air.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Comment on the source of errors.</a:t>
            </a:r>
          </a:p>
          <a:p>
            <a:pPr lvl="2"/>
            <a:r>
              <a:rPr lang="en-US" sz="1600" dirty="0"/>
              <a:t>Some sources of errors would be:</a:t>
            </a:r>
          </a:p>
          <a:p>
            <a:pPr lvl="4"/>
            <a:r>
              <a:rPr lang="en-US" sz="1600" dirty="0"/>
              <a:t>The humidity of the room</a:t>
            </a:r>
          </a:p>
          <a:p>
            <a:pPr lvl="4"/>
            <a:r>
              <a:rPr lang="en-US" sz="1600" dirty="0"/>
              <a:t>Air temperature of the room</a:t>
            </a:r>
          </a:p>
          <a:p>
            <a:pPr lvl="4"/>
            <a:r>
              <a:rPr lang="en-US" sz="1600" dirty="0"/>
              <a:t>Conversion and measurement errors.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What is the dependence of temperature, humidity and atmospheric pressure on the speed of sound?</a:t>
            </a:r>
          </a:p>
          <a:p>
            <a:pPr lvl="3"/>
            <a:r>
              <a:rPr lang="en-US" sz="1600" dirty="0"/>
              <a:t>Answer: When there is higher room temperature, the faster sound transmission and the reverse true.</a:t>
            </a:r>
          </a:p>
          <a:p>
            <a:pPr lvl="3"/>
            <a:r>
              <a:rPr lang="en-US" sz="1600" dirty="0"/>
              <a:t>The higher the humidity, slower sound transmission, lower the humidity faster sound transmission.</a:t>
            </a:r>
          </a:p>
          <a:p>
            <a:pPr lvl="3"/>
            <a:r>
              <a:rPr lang="en-US" sz="1600" dirty="0"/>
              <a:t>Where there is higher atmospheric  pressure, there is faster sound transmission, and the reverse is also true.</a:t>
            </a:r>
          </a:p>
          <a:p>
            <a:pPr lvl="3"/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89AEC1-FA78-445D-8E91-1CAA5AFD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C2E0B2-FE66-4142-A335-C9DD0EFF9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40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 descr="Worktools on blueprint">
            <a:extLst>
              <a:ext uri="{FF2B5EF4-FFF2-40B4-BE49-F238E27FC236}">
                <a16:creationId xmlns:a16="http://schemas.microsoft.com/office/drawing/2014/main" id="{7F0A2983-D76B-417C-A6AD-8CEE6D958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98" t="6975" b="211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996" y="1010242"/>
            <a:ext cx="4023360" cy="120814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br>
              <a:rPr lang="en-US" sz="4800" dirty="0"/>
            </a:br>
            <a:r>
              <a:rPr lang="en-US" sz="4800" dirty="0"/>
              <a:t>Module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623" y="3330050"/>
            <a:ext cx="5753377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3600" dirty="0"/>
              <a:t>Gravitational Acceleration</a:t>
            </a:r>
          </a:p>
          <a:p>
            <a:pPr algn="l"/>
            <a:endParaRPr lang="en-US" sz="3600" dirty="0"/>
          </a:p>
          <a:p>
            <a:pPr algn="l"/>
            <a:endParaRPr lang="en-US" sz="3600" dirty="0"/>
          </a:p>
          <a:p>
            <a:pPr algn="l"/>
            <a:endParaRPr lang="en-US" sz="3600" dirty="0"/>
          </a:p>
          <a:p>
            <a:pPr algn="l"/>
            <a:endParaRPr lang="en-US" sz="3600" dirty="0"/>
          </a:p>
          <a:p>
            <a:pPr algn="l"/>
            <a:endParaRPr lang="en-US" sz="3600" dirty="0"/>
          </a:p>
          <a:p>
            <a:pPr algn="l"/>
            <a:endParaRPr lang="en-US" sz="3600" dirty="0"/>
          </a:p>
          <a:p>
            <a:pPr algn="l"/>
            <a:endParaRPr lang="en-US" sz="3600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18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5300E-F4C8-4B5E-8153-B02B7D6EC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kern="0" cap="all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br>
              <a:rPr lang="am-ET" sz="4000" kern="100">
                <a:solidFill>
                  <a:srgbClr val="FFFFFF"/>
                </a:solidFill>
                <a:effectLst/>
                <a:latin typeface="Liberation Serif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am-ET" sz="400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31A76-2139-41FA-8439-7F5281CBB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US" sz="2400" kern="10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 generate an experimental set up to observe the laws of physics.</a:t>
            </a:r>
            <a:endParaRPr lang="am-ET" sz="2400" kern="100">
              <a:effectLst/>
              <a:latin typeface="Liberation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US" sz="2400" kern="10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 determine the value of the acceleration due to gravity of a free-falling object.</a:t>
            </a:r>
            <a:endParaRPr lang="am-ET" sz="2400" kern="100">
              <a:effectLst/>
              <a:latin typeface="Liberation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US" sz="2400" kern="10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 train in scientific method of observation.</a:t>
            </a:r>
            <a:endParaRPr lang="am-ET" sz="2400" kern="100">
              <a:effectLst/>
              <a:latin typeface="Liberation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US" sz="2400" kern="10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 acquire experience handling of electronics equipment.</a:t>
            </a:r>
            <a:endParaRPr lang="am-ET" sz="2400" kern="100">
              <a:effectLst/>
              <a:latin typeface="Liberation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US" sz="2400" kern="10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 collect scientific data.</a:t>
            </a:r>
            <a:endParaRPr lang="am-ET" sz="2400" kern="100">
              <a:effectLst/>
              <a:latin typeface="Liberation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US" sz="2400" kern="10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 compute reliable results and draw valid conclusions from data.</a:t>
            </a:r>
            <a:endParaRPr lang="am-ET" sz="2400" kern="100">
              <a:effectLst/>
              <a:latin typeface="Liberation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am-ET" sz="2400"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A5FFF-E1F7-42B5-8024-CB8B41A8B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16ABA-278F-4716-A3F3-DC2723B60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95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pPr lvl="0"/>
            <a:r>
              <a:rPr lang="en-US" b="1" i="1"/>
              <a:t>Introduction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37BF0CE-6900-4E49-9940-5602E87582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8" r="25674" b="2"/>
          <a:stretch/>
        </p:blipFill>
        <p:spPr>
          <a:xfrm>
            <a:off x="356808" y="1943007"/>
            <a:ext cx="4533847" cy="3584562"/>
          </a:xfrm>
          <a:prstGeom prst="rect">
            <a:avLst/>
          </a:prstGeom>
          <a:noFill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90655" y="1985022"/>
            <a:ext cx="7398327" cy="374819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Physics takes main portion of our day-to-day life.</a:t>
            </a:r>
          </a:p>
          <a:p>
            <a:pPr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best way to learn physics is to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physics.</a:t>
            </a:r>
          </a:p>
          <a:p>
            <a:pPr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Scientific experiment developed to investigate the fundamental laws of physics culminating in a formal lab report. 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modules are based on the scientific methods and the             development process includes critical thinking, hardware setup, and programming.</a:t>
            </a:r>
          </a:p>
          <a:p>
            <a:pPr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six modules in this project.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171D2-C500-4167-AF53-C253318D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8632306-8030-4C16-95CD-3E5531043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94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Experimental Set-up (Top view)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B62BE66-17D7-486C-83EE-55183241A4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" b="2089"/>
          <a:stretch/>
        </p:blipFill>
        <p:spPr>
          <a:xfrm rot="16200000"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5" name="Content Placeholder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25C0A13D-D915-4CF5-9DBF-5DBF532F7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6" r="7623" b="-2"/>
          <a:stretch/>
        </p:blipFill>
        <p:spPr>
          <a:xfrm rot="16200000">
            <a:off x="3688510" y="2433526"/>
            <a:ext cx="3442803" cy="412300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57973" y="763523"/>
            <a:ext cx="3511296" cy="53309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Materials List: 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Mega 2560 Board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Ultrasonic sensor HC-SR04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Male to Male Wires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Breadboard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Object to undergo free fall motion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B93E7-29CC-47B5-AD2F-748C5C03A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20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290F43D-E1C8-4D20-A3D2-EF9A8791D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</p:spTree>
    <p:extLst>
      <p:ext uri="{BB962C8B-B14F-4D97-AF65-F5344CB8AC3E}">
        <p14:creationId xmlns:p14="http://schemas.microsoft.com/office/powerpoint/2010/main" val="3750041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indoor, computer, desk&#10;&#10;Description automatically generated">
            <a:extLst>
              <a:ext uri="{FF2B5EF4-FFF2-40B4-BE49-F238E27FC236}">
                <a16:creationId xmlns:a16="http://schemas.microsoft.com/office/drawing/2014/main" id="{1DCFEF2F-CA6B-4874-B7A0-233AD24E8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133"/>
          <a:stretch/>
        </p:blipFill>
        <p:spPr>
          <a:xfrm>
            <a:off x="4883025" y="10"/>
            <a:ext cx="7308975" cy="3737128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15E12EA-15C6-46C5-8C52-3EA09C2D42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67" t="1345" r="14299" b="26040"/>
          <a:stretch/>
        </p:blipFill>
        <p:spPr>
          <a:xfrm>
            <a:off x="3556000" y="3493008"/>
            <a:ext cx="7576457" cy="345643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Experimental Set-up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(Side View)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000" dirty="0"/>
              <a:t>Materials List: 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2000" dirty="0"/>
              <a:t>Mega 2560 Board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2000" dirty="0"/>
              <a:t>Ultrasonic sensor HC-SR04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2000" dirty="0"/>
              <a:t>Male to Male Wires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2000" dirty="0"/>
              <a:t>Breadboard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2000" dirty="0"/>
              <a:t>Object to undergo free fall motion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1FD6A-B1A1-4256-9660-72EA2CDA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9029" y="6353147"/>
            <a:ext cx="2743200" cy="365125"/>
          </a:xfrm>
        </p:spPr>
        <p:txBody>
          <a:bodyPr/>
          <a:lstStyle/>
          <a:p>
            <a:fld id="{6C689097-B4E2-4F9F-9CBE-5C04691F4EBF}" type="slidenum">
              <a:rPr lang="en-US" smtClean="0">
                <a:solidFill>
                  <a:srgbClr val="FF0000"/>
                </a:solidFill>
              </a:rPr>
              <a:t>21</a:t>
            </a:fld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1CEBCFD-488B-4743-88A3-70F09B349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</p:spTree>
    <p:extLst>
      <p:ext uri="{BB962C8B-B14F-4D97-AF65-F5344CB8AC3E}">
        <p14:creationId xmlns:p14="http://schemas.microsoft.com/office/powerpoint/2010/main" val="560108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0132B-772A-4741-9DCF-A50A1FA04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Serial Monitor (Screenshot)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05F08-3FCA-414C-AC2D-5D600DFBB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Include screenshot of raw data showing the start of the fall and end of the fall of one trial. </a:t>
            </a:r>
          </a:p>
          <a:p>
            <a:r>
              <a:rPr lang="en-US" b="1" dirty="0"/>
              <a:t>Must include your name displayed in the serial monitor. </a:t>
            </a:r>
          </a:p>
          <a:p>
            <a:r>
              <a:rPr lang="en-US" b="1" dirty="0"/>
              <a:t>Make sure “show timestamp” is NOT selected.  </a:t>
            </a:r>
          </a:p>
          <a:p>
            <a:endParaRPr lang="en-US" b="1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77804B7-0093-49C4-B2FB-EFFEE9675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244" y="138778"/>
            <a:ext cx="5236936" cy="6580443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E90347C6-191F-4C92-81C4-2CE0B1F37477}"/>
              </a:ext>
            </a:extLst>
          </p:cNvPr>
          <p:cNvSpPr/>
          <p:nvPr/>
        </p:nvSpPr>
        <p:spPr>
          <a:xfrm>
            <a:off x="6317673" y="2396836"/>
            <a:ext cx="346363" cy="263236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m-E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yala" panose="02000504070300020003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D27F75-B894-4293-8327-D7B27E9044E0}"/>
              </a:ext>
            </a:extLst>
          </p:cNvPr>
          <p:cNvSpPr txBox="1"/>
          <p:nvPr/>
        </p:nvSpPr>
        <p:spPr>
          <a:xfrm>
            <a:off x="6664036" y="3522518"/>
            <a:ext cx="321425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Data: Increasing Values</a:t>
            </a:r>
            <a:endParaRPr kumimoji="0" lang="am-E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yala" panose="02000504070300020003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6464F-8452-4888-A68F-D47E160D6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D20B-ACE1-4426-A752-86D042DD8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31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0132B-772A-4741-9DCF-A50A1FA04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Excel Table</a:t>
            </a:r>
            <a:br>
              <a:rPr lang="en-US" sz="4400" dirty="0"/>
            </a:br>
            <a:r>
              <a:rPr lang="en-US" sz="4400" dirty="0"/>
              <a:t>(Screenshot)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05F08-3FCA-414C-AC2D-5D600DFBB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Include all values </a:t>
            </a:r>
            <a:r>
              <a:rPr lang="en-US"/>
              <a:t>in the Excel table for a single trial showing the fall distance in centimeters and meters as a function of time</a:t>
            </a:r>
          </a:p>
          <a:p>
            <a:endParaRPr lang="en-US" dirty="0"/>
          </a:p>
        </p:txBody>
      </p:sp>
      <p:pic>
        <p:nvPicPr>
          <p:cNvPr id="10" name="Content Placeholder 9" descr="Table&#10;&#10;Description automatically generated with low confidence">
            <a:extLst>
              <a:ext uri="{FF2B5EF4-FFF2-40B4-BE49-F238E27FC236}">
                <a16:creationId xmlns:a16="http://schemas.microsoft.com/office/drawing/2014/main" id="{AAF2D82D-7533-4130-8E92-76878EAD0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58" y="457200"/>
            <a:ext cx="3149329" cy="5222159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FEE31-3B03-4254-9216-435C448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22DAEEB-9BF7-428B-A425-6CB6F91CE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</p:spTree>
    <p:extLst>
      <p:ext uri="{BB962C8B-B14F-4D97-AF65-F5344CB8AC3E}">
        <p14:creationId xmlns:p14="http://schemas.microsoft.com/office/powerpoint/2010/main" val="1477227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0132B-772A-4741-9DCF-A50A1FA04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Excel Graph</a:t>
            </a:r>
            <a:br>
              <a:rPr lang="en-US" sz="4400" dirty="0"/>
            </a:br>
            <a:r>
              <a:rPr lang="en-US" sz="4400" dirty="0"/>
              <a:t>(Screenshot)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05F08-3FCA-414C-AC2D-5D600DFBB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Include Excel graph for a single trial showing the fall distance as a function of time. </a:t>
            </a:r>
          </a:p>
          <a:p>
            <a:r>
              <a:rPr lang="en-US" b="1" dirty="0"/>
              <a:t>Must include equation for curve fitting. </a:t>
            </a:r>
          </a:p>
          <a:p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B5DEBC9-48CF-42D8-875E-D16BFC4BE9B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02727" y="581891"/>
          <a:ext cx="6852661" cy="5279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E2027-A0BE-47AD-BC9B-4ACAD8127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6DF946-3949-43E2-9C96-CF788CA6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</p:spTree>
    <p:extLst>
      <p:ext uri="{BB962C8B-B14F-4D97-AF65-F5344CB8AC3E}">
        <p14:creationId xmlns:p14="http://schemas.microsoft.com/office/powerpoint/2010/main" val="4177918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Data Collection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E68CBE3-DA34-4E26-9621-6F85D5440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105919"/>
              </p:ext>
            </p:extLst>
          </p:nvPr>
        </p:nvGraphicFramePr>
        <p:xfrm>
          <a:off x="5414356" y="1134163"/>
          <a:ext cx="6408837" cy="4438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1642">
                  <a:extLst>
                    <a:ext uri="{9D8B030D-6E8A-4147-A177-3AD203B41FA5}">
                      <a16:colId xmlns:a16="http://schemas.microsoft.com/office/drawing/2014/main" val="2680175028"/>
                    </a:ext>
                  </a:extLst>
                </a:gridCol>
                <a:gridCol w="2691937">
                  <a:extLst>
                    <a:ext uri="{9D8B030D-6E8A-4147-A177-3AD203B41FA5}">
                      <a16:colId xmlns:a16="http://schemas.microsoft.com/office/drawing/2014/main" val="1075304185"/>
                    </a:ext>
                  </a:extLst>
                </a:gridCol>
                <a:gridCol w="2535258">
                  <a:extLst>
                    <a:ext uri="{9D8B030D-6E8A-4147-A177-3AD203B41FA5}">
                      <a16:colId xmlns:a16="http://schemas.microsoft.com/office/drawing/2014/main" val="650233730"/>
                    </a:ext>
                  </a:extLst>
                </a:gridCol>
              </a:tblGrid>
              <a:tr h="18605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00">
                          <a:effectLst/>
                        </a:rPr>
                        <a:t>Trial</a:t>
                      </a:r>
                      <a:endParaRPr lang="en-US" sz="2900" kern="10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126092" marR="12609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kern="100">
                          <a:effectLst/>
                        </a:rPr>
                        <a:t>x</a:t>
                      </a:r>
                      <a:r>
                        <a:rPr lang="en-US" sz="2900" kern="100" baseline="30000">
                          <a:effectLst/>
                        </a:rPr>
                        <a:t>2   </a:t>
                      </a:r>
                      <a:r>
                        <a:rPr lang="en-US" sz="2900" kern="100">
                          <a:effectLst/>
                        </a:rPr>
                        <a:t>coefficient value </a:t>
                      </a:r>
                      <a:br>
                        <a:rPr lang="en-US" sz="2900" kern="100">
                          <a:effectLst/>
                        </a:rPr>
                      </a:br>
                      <a:r>
                        <a:rPr lang="en-US" sz="2900" kern="100">
                          <a:effectLst/>
                        </a:rPr>
                        <a:t>from curve fitting</a:t>
                      </a:r>
                      <a:endParaRPr lang="en-US" sz="2900" kern="10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126092" marR="12609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kern="100">
                          <a:effectLst/>
                        </a:rPr>
                        <a:t>Acceleration (m/s</a:t>
                      </a:r>
                      <a:r>
                        <a:rPr lang="en-US" sz="2900" kern="100" baseline="30000">
                          <a:effectLst/>
                        </a:rPr>
                        <a:t>2</a:t>
                      </a:r>
                      <a:r>
                        <a:rPr lang="en-US" sz="2900" kern="100">
                          <a:effectLst/>
                        </a:rPr>
                        <a:t>) </a:t>
                      </a:r>
                      <a:br>
                        <a:rPr lang="en-US" sz="2900" kern="100">
                          <a:effectLst/>
                        </a:rPr>
                      </a:br>
                      <a:r>
                        <a:rPr lang="en-US" sz="2900" kern="100">
                          <a:effectLst/>
                        </a:rPr>
                        <a:t>= 2* (x</a:t>
                      </a:r>
                      <a:r>
                        <a:rPr lang="en-US" sz="2900" kern="100" baseline="30000">
                          <a:effectLst/>
                        </a:rPr>
                        <a:t>2  </a:t>
                      </a:r>
                      <a:r>
                        <a:rPr lang="en-US" sz="2900" kern="100">
                          <a:effectLst/>
                        </a:rPr>
                        <a:t>coefficient) </a:t>
                      </a:r>
                      <a:endParaRPr lang="en-US" sz="2900" kern="10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126092" marR="126092" marT="0" marB="0" anchor="ctr"/>
                </a:tc>
                <a:extLst>
                  <a:ext uri="{0D108BD9-81ED-4DB2-BD59-A6C34878D82A}">
                    <a16:rowId xmlns:a16="http://schemas.microsoft.com/office/drawing/2014/main" val="2156371964"/>
                  </a:ext>
                </a:extLst>
              </a:tr>
              <a:tr h="5155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00">
                          <a:effectLst/>
                        </a:rPr>
                        <a:t>1</a:t>
                      </a:r>
                      <a:endParaRPr lang="en-US" sz="2900" kern="10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126092" marR="1260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00"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1.31</a:t>
                      </a:r>
                    </a:p>
                  </a:txBody>
                  <a:tcPr marL="126092" marR="1260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00">
                          <a:effectLst/>
                        </a:rPr>
                        <a:t>2.62 </a:t>
                      </a:r>
                      <a:endParaRPr lang="en-US" sz="2900" kern="10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126092" marR="126092" marT="0" marB="0" anchor="ctr"/>
                </a:tc>
                <a:extLst>
                  <a:ext uri="{0D108BD9-81ED-4DB2-BD59-A6C34878D82A}">
                    <a16:rowId xmlns:a16="http://schemas.microsoft.com/office/drawing/2014/main" val="3891295801"/>
                  </a:ext>
                </a:extLst>
              </a:tr>
              <a:tr h="5155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00">
                          <a:effectLst/>
                        </a:rPr>
                        <a:t>2</a:t>
                      </a:r>
                      <a:endParaRPr lang="en-US" sz="2900" kern="10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126092" marR="1260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00"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8.24</a:t>
                      </a:r>
                    </a:p>
                  </a:txBody>
                  <a:tcPr marL="126092" marR="1260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00">
                          <a:effectLst/>
                        </a:rPr>
                        <a:t> 16.48</a:t>
                      </a:r>
                      <a:endParaRPr lang="en-US" sz="2900" kern="10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126092" marR="126092" marT="0" marB="0" anchor="ctr"/>
                </a:tc>
                <a:extLst>
                  <a:ext uri="{0D108BD9-81ED-4DB2-BD59-A6C34878D82A}">
                    <a16:rowId xmlns:a16="http://schemas.microsoft.com/office/drawing/2014/main" val="3100580240"/>
                  </a:ext>
                </a:extLst>
              </a:tr>
              <a:tr h="5155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00">
                          <a:effectLst/>
                        </a:rPr>
                        <a:t>3</a:t>
                      </a:r>
                      <a:endParaRPr lang="en-US" sz="2900" kern="10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126092" marR="1260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00"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3.7</a:t>
                      </a:r>
                    </a:p>
                  </a:txBody>
                  <a:tcPr marL="126092" marR="1260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00">
                          <a:effectLst/>
                        </a:rPr>
                        <a:t> 7.4</a:t>
                      </a:r>
                      <a:endParaRPr lang="en-US" sz="2900" kern="10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126092" marR="126092" marT="0" marB="0" anchor="ctr"/>
                </a:tc>
                <a:extLst>
                  <a:ext uri="{0D108BD9-81ED-4DB2-BD59-A6C34878D82A}">
                    <a16:rowId xmlns:a16="http://schemas.microsoft.com/office/drawing/2014/main" val="4115527295"/>
                  </a:ext>
                </a:extLst>
              </a:tr>
              <a:tr h="5155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00">
                          <a:effectLst/>
                        </a:rPr>
                        <a:t>4</a:t>
                      </a:r>
                      <a:endParaRPr lang="en-US" sz="2900" kern="10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126092" marR="1260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00"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4.46</a:t>
                      </a:r>
                    </a:p>
                  </a:txBody>
                  <a:tcPr marL="126092" marR="1260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00">
                          <a:effectLst/>
                        </a:rPr>
                        <a:t>8.92 </a:t>
                      </a:r>
                      <a:endParaRPr lang="en-US" sz="2900" kern="10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126092" marR="126092" marT="0" marB="0" anchor="ctr"/>
                </a:tc>
                <a:extLst>
                  <a:ext uri="{0D108BD9-81ED-4DB2-BD59-A6C34878D82A}">
                    <a16:rowId xmlns:a16="http://schemas.microsoft.com/office/drawing/2014/main" val="914470191"/>
                  </a:ext>
                </a:extLst>
              </a:tr>
              <a:tr h="5155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00">
                          <a:effectLst/>
                        </a:rPr>
                        <a:t>5</a:t>
                      </a:r>
                      <a:endParaRPr lang="en-US" sz="2900" kern="10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126092" marR="1260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00">
                          <a:effectLst/>
                          <a:latin typeface="Liberation Serif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2.72</a:t>
                      </a:r>
                    </a:p>
                  </a:txBody>
                  <a:tcPr marL="126092" marR="1260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00">
                          <a:effectLst/>
                        </a:rPr>
                        <a:t> 5.44</a:t>
                      </a:r>
                      <a:endParaRPr lang="en-US" sz="2900" kern="10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126092" marR="126092" marT="0" marB="0" anchor="ctr"/>
                </a:tc>
                <a:extLst>
                  <a:ext uri="{0D108BD9-81ED-4DB2-BD59-A6C34878D82A}">
                    <a16:rowId xmlns:a16="http://schemas.microsoft.com/office/drawing/2014/main" val="4033095102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29098-5147-436C-AEC3-C1B83E082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9E2246-7037-43E4-85E7-A34876E16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</p:spTree>
    <p:extLst>
      <p:ext uri="{BB962C8B-B14F-4D97-AF65-F5344CB8AC3E}">
        <p14:creationId xmlns:p14="http://schemas.microsoft.com/office/powerpoint/2010/main" val="3554914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Data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9ABB22-E52E-475E-A637-B8C80B6E31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Average acceleration from table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Percent difference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=9.8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9ABB22-E52E-475E-A637-B8C80B6E31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am-E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751E027-C6AB-44A8-8B52-DC4ABBE2B670}"/>
                  </a:ext>
                </a:extLst>
              </p:cNvPr>
              <p:cNvSpPr/>
              <p:nvPr/>
            </p:nvSpPr>
            <p:spPr>
              <a:xfrm>
                <a:off x="1517345" y="2467931"/>
                <a:ext cx="3276153" cy="595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𝑎𝑣𝑔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5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751E027-C6AB-44A8-8B52-DC4ABBE2B6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345" y="2467931"/>
                <a:ext cx="3276153" cy="5955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9C1325-020B-4670-B3DB-1D82E88B0052}"/>
                  </a:ext>
                </a:extLst>
              </p:cNvPr>
              <p:cNvSpPr/>
              <p:nvPr/>
            </p:nvSpPr>
            <p:spPr>
              <a:xfrm>
                <a:off x="1517345" y="4486921"/>
                <a:ext cx="8461804" cy="7396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𝑃𝑒𝑟𝑐𝑒𝑛𝑡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𝑑𝑖𝑓𝑓𝑒𝑟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𝑒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𝑛𝑐𝑒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=</m:t>
                    </m:r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𝑎𝑣𝑔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𝑔</m:t>
                            </m:r>
                          </m:e>
                        </m:d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𝑔</m:t>
                        </m:r>
                      </m:den>
                    </m:f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×100=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8.17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9.8</m:t>
                            </m:r>
                          </m:e>
                        </m:d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9.8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×100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16.6%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9C1325-020B-4670-B3DB-1D82E88B00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345" y="4486921"/>
                <a:ext cx="8461804" cy="739626"/>
              </a:xfrm>
              <a:prstGeom prst="rect">
                <a:avLst/>
              </a:prstGeom>
              <a:blipFill>
                <a:blip r:embed="rId4"/>
                <a:stretch>
                  <a:fillRect r="-144" b="-2479"/>
                </a:stretch>
              </a:blipFill>
            </p:spPr>
            <p:txBody>
              <a:bodyPr/>
              <a:lstStyle/>
              <a:p>
                <a:r>
                  <a:rPr lang="am-E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A4525AC-0E3E-4387-9315-4DC60792E23E}"/>
              </a:ext>
            </a:extLst>
          </p:cNvPr>
          <p:cNvSpPr txBox="1"/>
          <p:nvPr/>
        </p:nvSpPr>
        <p:spPr>
          <a:xfrm>
            <a:off x="838200" y="6026736"/>
            <a:ext cx="10778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Use meters and seconds for all calculations.  Show the appropriate units for measured and calculated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3E7F83B-CD55-4984-B648-4CE4DE6F586D}"/>
                  </a:ext>
                </a:extLst>
              </p:cNvPr>
              <p:cNvSpPr/>
              <p:nvPr/>
            </p:nvSpPr>
            <p:spPr>
              <a:xfrm>
                <a:off x="5313491" y="2262951"/>
                <a:ext cx="4273927" cy="489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𝑎𝑣𝑔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2.62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16.48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7.4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8.92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5.44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=8.17 m/s</a:t>
                </a:r>
                <a:r>
                  <a:rPr kumimoji="0" lang="en-US" sz="2400" b="0" i="0" u="none" strike="noStrike" kern="1200" cap="none" spc="-15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en-US" sz="1800" b="0" i="0" u="none" strike="noStrike" kern="1200" cap="none" spc="-15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3E7F83B-CD55-4984-B648-4CE4DE6F58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491" y="2262951"/>
                <a:ext cx="4273927" cy="489686"/>
              </a:xfrm>
              <a:prstGeom prst="rect">
                <a:avLst/>
              </a:prstGeom>
              <a:blipFill>
                <a:blip r:embed="rId5"/>
                <a:stretch>
                  <a:fillRect t="-4938" b="-6173"/>
                </a:stretch>
              </a:blipFill>
            </p:spPr>
            <p:txBody>
              <a:bodyPr/>
              <a:lstStyle/>
              <a:p>
                <a:r>
                  <a:rPr lang="am-E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1599FCE-59DE-4EAC-98D0-3D6357F67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10F59D-F7D1-4AF8-B965-B4C2FC90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8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 the results and comment on the source of errors.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Answer: Some sources of errors are: 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Height of ultra sonic sensor from the ground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size of Object to undergo free fall motion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angle of free fall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Unstable data chosen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Disconnection of Wires from mega board, and bread board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Miscopied code from original code.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Arduino failure to upload the code</a:t>
            </a:r>
          </a:p>
          <a:p>
            <a:pPr lvl="1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much variation is there from trial to trial? What does this indicate about the uncertainty of the result?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Answer: There are variations from trial to trail depending on how fast the object dropping or falling and how the sensor senses in a give time frame.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2E2C8-7EA1-4073-B59A-5C03C1C42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27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F5D5F-781E-4192-8DD1-DC00B270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</p:spTree>
    <p:extLst>
      <p:ext uri="{BB962C8B-B14F-4D97-AF65-F5344CB8AC3E}">
        <p14:creationId xmlns:p14="http://schemas.microsoft.com/office/powerpoint/2010/main" val="951527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8B7BA18-82AC-4F73-A843-CD22FEA67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18D471-708A-40E6-B998-65CD71778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6" cy="6858000"/>
            <a:chOff x="1" y="0"/>
            <a:chExt cx="12191996" cy="6858000"/>
          </a:xfrm>
        </p:grpSpPr>
        <p:sp useBgFill="1">
          <p:nvSpPr>
            <p:cNvPr id="31" name="Rectangle 30">
              <a:extLst>
                <a:ext uri="{FF2B5EF4-FFF2-40B4-BE49-F238E27FC236}">
                  <a16:creationId xmlns:a16="http://schemas.microsoft.com/office/drawing/2014/main" id="{2BA89D80-A205-4952-A46F-A135B693B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FF73490-1CDC-4DA0-A5DC-3F4139460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261" y="776436"/>
            <a:ext cx="5282519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800" kern="1200">
                <a:latin typeface="+mj-lt"/>
                <a:ea typeface="+mj-ea"/>
                <a:cs typeface="+mj-cs"/>
              </a:rPr>
              <a:t>Module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068" y="3973341"/>
            <a:ext cx="5284040" cy="7836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Conservation of Energy of Free-Falling Object from Module 3 data.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95000"/>
                  <a:lumOff val="5000"/>
                  <a:alpha val="60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95000"/>
                  <a:lumOff val="5000"/>
                  <a:alpha val="60000"/>
                </a:schemeClr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9D730AC-06E5-4840-86DF-F67855B1D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4" name="Picture 23" descr="An electronic circuit board in blue colour">
            <a:extLst>
              <a:ext uri="{FF2B5EF4-FFF2-40B4-BE49-F238E27FC236}">
                <a16:creationId xmlns:a16="http://schemas.microsoft.com/office/drawing/2014/main" id="{82C65129-2116-4386-82E5-EC858090F6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3" r="42231" b="-1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3711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989ACE-08CB-4E9D-8CDB-C0EDD679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76" y="2372868"/>
            <a:ext cx="4818888" cy="642893"/>
          </a:xfrm>
        </p:spPr>
        <p:txBody>
          <a:bodyPr anchor="b">
            <a:normAutofit fontScale="90000"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</a:pPr>
            <a:r>
              <a:rPr lang="en-US" sz="3000" kern="0" cap="all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br>
              <a:rPr lang="am-ET" sz="3000" kern="100" dirty="0">
                <a:effectLst/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</a:br>
            <a:br>
              <a:rPr lang="am-ET" sz="3000" kern="100" dirty="0">
                <a:effectLst/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</a:br>
            <a:endParaRPr lang="am-ET" sz="3000" dirty="0"/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A5F1DA16-4BCB-4BE3-B201-407B6A95F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US" sz="1900" kern="100">
                <a:effectLst/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To represent the motion of an object through graphs of position and velocity versus time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endParaRPr lang="am-ET" sz="1900" kern="100">
              <a:effectLst/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US" sz="1900" kern="100">
                <a:effectLst/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To observe the changes in potential energy, kinetic energy, and total mechanical energy of a freely-falling body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endParaRPr lang="am-ET" sz="1900" kern="100">
              <a:effectLst/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US" sz="1900" kern="100">
                <a:effectLst/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To determine both theoretically and experimentally whether the total mechanical energy of a freely-falling body remains constant </a:t>
            </a:r>
            <a:endParaRPr lang="am-ET" sz="1900" kern="100">
              <a:effectLst/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endParaRPr lang="am-ET" sz="1900"/>
          </a:p>
        </p:txBody>
      </p:sp>
      <p:pic>
        <p:nvPicPr>
          <p:cNvPr id="17" name="Graphic 16" descr="Light Bulb and Gear">
            <a:extLst>
              <a:ext uri="{FF2B5EF4-FFF2-40B4-BE49-F238E27FC236}">
                <a16:creationId xmlns:a16="http://schemas.microsoft.com/office/drawing/2014/main" id="{E7F46D15-4881-4DE7-A919-FB8DC8BE1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4AEBC-9BEE-4599-B838-1338E6922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D23EE5-E1C1-48C9-8498-A3ABC24A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16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0354608-2C0B-45C8-8C8B-8E3ED2EF5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lour-coded on electronic circuit board">
            <a:extLst>
              <a:ext uri="{FF2B5EF4-FFF2-40B4-BE49-F238E27FC236}">
                <a16:creationId xmlns:a16="http://schemas.microsoft.com/office/drawing/2014/main" id="{23E59217-C8D9-404C-8B51-9CB223E7D4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5170" b="9925"/>
          <a:stretch/>
        </p:blipFill>
        <p:spPr>
          <a:xfrm>
            <a:off x="20" y="94057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1466" y="536178"/>
            <a:ext cx="7010018" cy="2288225"/>
          </a:xfrm>
        </p:spPr>
        <p:txBody>
          <a:bodyPr>
            <a:normAutofit/>
          </a:bodyPr>
          <a:lstStyle/>
          <a:p>
            <a:pPr algn="l"/>
            <a:br>
              <a:rPr lang="en-US" sz="7200" dirty="0"/>
            </a:br>
            <a:r>
              <a:rPr lang="en-US" sz="7200" u="sng" dirty="0"/>
              <a:t>Module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1466" y="3495509"/>
            <a:ext cx="7010018" cy="785251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5400" dirty="0"/>
              <a:t>Materials List</a:t>
            </a:r>
          </a:p>
          <a:p>
            <a:pPr algn="l"/>
            <a:endParaRPr lang="en-US" sz="5400" dirty="0"/>
          </a:p>
          <a:p>
            <a:pPr algn="l"/>
            <a:endParaRPr lang="en-US" sz="5400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A69EB637-CEDE-43AD-8B65-DDD63C08F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0870" y="2245586"/>
            <a:ext cx="1262906" cy="1108260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tx1">
              <a:alpha val="4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CDD7DB09-290B-4A1F-BFC1-51ED7C978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33975" y="911082"/>
            <a:ext cx="2048530" cy="1797684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alpha val="6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B0FAED46-1BF7-48DB-980D-571CD2A30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362936" y="1825453"/>
            <a:ext cx="799094" cy="701243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525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D0132B-772A-4741-9DCF-A50A1FA04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Excel Table</a:t>
            </a:r>
            <a:b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(Screenshot)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05F08-3FCA-414C-AC2D-5D600DFBB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9" y="1782981"/>
            <a:ext cx="4008384" cy="439398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Include all values in the Excel table for a single trial showing the fall distance in centimeters and meters as a function of time with the values generated for kinetic energy K, potential energy U, and total mechanical energy E. </a:t>
            </a:r>
          </a:p>
          <a:p>
            <a:endParaRPr lang="en-US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Content Placeholder 5" descr="Table&#10;&#10;Description automatically generated with medium confidence">
            <a:extLst>
              <a:ext uri="{FF2B5EF4-FFF2-40B4-BE49-F238E27FC236}">
                <a16:creationId xmlns:a16="http://schemas.microsoft.com/office/drawing/2014/main" id="{193BC1D6-51B5-4ACB-959A-10DC0C36A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85"/>
          <a:stretch/>
        </p:blipFill>
        <p:spPr>
          <a:xfrm>
            <a:off x="4651853" y="799488"/>
            <a:ext cx="6889440" cy="517200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55B45-3AD9-49BC-BC0C-E5B2CF3AC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19E02-C796-468C-A567-598ED020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53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D0132B-772A-4741-9DCF-A50A1FA04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Excel Graph</a:t>
            </a:r>
            <a:b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(Screenshot)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05F08-3FCA-414C-AC2D-5D600DFBB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Include Excel graph for a single trial showing the plots of the kinetic energy K, potential energy U, and total mechanical energy E as a function of time.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b="1"/>
              <a:t>Must include your name in the title of the graph.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E5266D71-189B-4F95-BD52-98DC0206F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504589"/>
            <a:ext cx="6903720" cy="451506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A6991-8A62-4BF4-A19D-D868EB2E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0F4D9-2969-46DF-9297-BB7E2D599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2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Validation 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ABB22-E52E-475E-A637-B8C80B6E3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Theoretical value of final velocity.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Final velocity from experimental data (or largest velocity) 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dirty="0"/>
              <a:t>Percent difference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9C1325-020B-4670-B3DB-1D82E88B0052}"/>
                  </a:ext>
                </a:extLst>
              </p:cNvPr>
              <p:cNvSpPr/>
              <p:nvPr/>
            </p:nvSpPr>
            <p:spPr>
              <a:xfrm>
                <a:off x="1336889" y="5105651"/>
                <a:ext cx="4358565" cy="9258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𝑃𝑒𝑟𝑐𝑒𝑛𝑡</m:t>
                      </m:r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𝑑𝑖𝑓𝑓𝑒𝑟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𝑒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𝑛𝑐𝑒</m:t>
                      </m:r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kumimoji="0" lang="am-ET" sz="1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Nyala" panose="02000504070300020003" pitchFamily="2" charset="0"/>
                                  <a:ea typeface="+mn-ea"/>
                                  <a:cs typeface="+mn-cs"/>
                                </a:rPr>
                                <m:t>2.57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kumimoji="0" lang="am-ET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Nyala" panose="02000504070300020003" pitchFamily="2" charset="0"/>
                                  <a:ea typeface="+mn-ea"/>
                                  <a:cs typeface="+mn-cs"/>
                                </a:rPr>
                                <m:t>2.41</m:t>
                              </m:r>
                            </m:e>
                          </m:d>
                        </m:num>
                        <m:den>
                          <m:r>
                            <m:rPr>
                              <m:nor/>
                            </m:rPr>
                            <a:rPr kumimoji="0" lang="am-ET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Nyala" panose="02000504070300020003" pitchFamily="2" charset="0"/>
                              <a:ea typeface="+mn-ea"/>
                              <a:cs typeface="+mn-cs"/>
                            </a:rPr>
                            <m:t>2.41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×100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Answer: </a:t>
                </a:r>
                <a:r>
                  <a:rPr kumimoji="0" lang="am-E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yala" panose="02000504070300020003" pitchFamily="2" charset="0"/>
                    <a:ea typeface="+mn-ea"/>
                    <a:cs typeface="+mn-cs"/>
                  </a:rPr>
                  <a:t>6.64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%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9C1325-020B-4670-B3DB-1D82E88B00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889" y="5105651"/>
                <a:ext cx="4358565" cy="925894"/>
              </a:xfrm>
              <a:prstGeom prst="rect">
                <a:avLst/>
              </a:prstGeom>
              <a:blipFill>
                <a:blip r:embed="rId2"/>
                <a:stretch>
                  <a:fillRect l="-1119" b="-9934"/>
                </a:stretch>
              </a:blipFill>
            </p:spPr>
            <p:txBody>
              <a:bodyPr/>
              <a:lstStyle/>
              <a:p>
                <a:r>
                  <a:rPr lang="am-E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90A75D6-419B-4E79-B229-7734B2A239E0}"/>
                  </a:ext>
                </a:extLst>
              </p:cNvPr>
              <p:cNvSpPr/>
              <p:nvPr/>
            </p:nvSpPr>
            <p:spPr>
              <a:xfrm>
                <a:off x="1336889" y="4006038"/>
                <a:ext cx="2405467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𝑒𝑥𝑝𝑒𝑟𝑖𝑚𝑒𝑛𝑡𝑎𝑙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am-E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yala" panose="02000504070300020003" pitchFamily="2" charset="0"/>
                    <a:ea typeface="+mn-ea"/>
                    <a:cs typeface="+mn-cs"/>
                  </a:rPr>
                  <a:t>2.41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m/s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90A75D6-419B-4E79-B229-7734B2A239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889" y="4006038"/>
                <a:ext cx="2405467" cy="390748"/>
              </a:xfrm>
              <a:prstGeom prst="rect">
                <a:avLst/>
              </a:prstGeom>
              <a:blipFill>
                <a:blip r:embed="rId3"/>
                <a:stretch>
                  <a:fillRect t="-6250" r="-1519" b="-20313"/>
                </a:stretch>
              </a:blipFill>
            </p:spPr>
            <p:txBody>
              <a:bodyPr/>
              <a:lstStyle/>
              <a:p>
                <a:r>
                  <a:rPr lang="am-E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0864748-D737-4CCE-9C5C-463F71534E26}"/>
                  </a:ext>
                </a:extLst>
              </p:cNvPr>
              <p:cNvSpPr/>
              <p:nvPr/>
            </p:nvSpPr>
            <p:spPr>
              <a:xfrm>
                <a:off x="1336889" y="2862439"/>
                <a:ext cx="4622035" cy="4347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sub>
                    </m:sSub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𝑔h</m:t>
                        </m:r>
                      </m:e>
                    </m:ra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∗9.8∗0.3363</m:t>
                        </m:r>
                      </m:e>
                    </m:ra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m/s= </a:t>
                </a:r>
                <a:r>
                  <a:rPr kumimoji="0" lang="am-E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yala" panose="02000504070300020003" pitchFamily="2" charset="0"/>
                    <a:ea typeface="+mn-ea"/>
                    <a:cs typeface="+mn-cs"/>
                  </a:rPr>
                  <a:t>2.57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m/s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0864748-D737-4CCE-9C5C-463F71534E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889" y="2862439"/>
                <a:ext cx="4622035" cy="434734"/>
              </a:xfrm>
              <a:prstGeom prst="rect">
                <a:avLst/>
              </a:prstGeom>
              <a:blipFill>
                <a:blip r:embed="rId4"/>
                <a:stretch>
                  <a:fillRect b="-18310"/>
                </a:stretch>
              </a:blipFill>
            </p:spPr>
            <p:txBody>
              <a:bodyPr/>
              <a:lstStyle/>
              <a:p>
                <a:r>
                  <a:rPr lang="am-E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658741-26B8-4935-8317-187655D1EEA4}"/>
                  </a:ext>
                </a:extLst>
              </p:cNvPr>
              <p:cNvSpPr/>
              <p:nvPr/>
            </p:nvSpPr>
            <p:spPr>
              <a:xfrm>
                <a:off x="1336889" y="2324110"/>
                <a:ext cx="29682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am-E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Nyala" panose="02000504070300020003" pitchFamily="2" charset="0"/>
                        <a:ea typeface="+mn-ea"/>
                        <a:cs typeface="+mn-cs"/>
                      </a:rPr>
                      <m:t>0.4548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m:rPr>
                        <m:nor/>
                      </m:rPr>
                      <a:rPr kumimoji="0" lang="am-E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Nyala" panose="02000504070300020003" pitchFamily="2" charset="0"/>
                        <a:ea typeface="+mn-ea"/>
                        <a:cs typeface="+mn-cs"/>
                      </a:rPr>
                      <m:t>0.1185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:r>
                  <a:rPr kumimoji="0" lang="am-E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yala" panose="02000504070300020003" pitchFamily="2" charset="0"/>
                    <a:ea typeface="+mn-ea"/>
                    <a:cs typeface="+mn-cs"/>
                  </a:rPr>
                  <a:t>0.3363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658741-26B8-4935-8317-187655D1EE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889" y="2324110"/>
                <a:ext cx="2968248" cy="369332"/>
              </a:xfrm>
              <a:prstGeom prst="rect">
                <a:avLst/>
              </a:prstGeom>
              <a:blipFill>
                <a:blip r:embed="rId5"/>
                <a:stretch>
                  <a:fillRect t="-8197" r="-821" b="-24590"/>
                </a:stretch>
              </a:blipFill>
            </p:spPr>
            <p:txBody>
              <a:bodyPr/>
              <a:lstStyle/>
              <a:p>
                <a:r>
                  <a:rPr lang="am-E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C66B5C3-23C4-4C31-99BA-F41091FBC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B28774C-B4C9-409C-B007-4F33021B9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75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182" y="1621849"/>
            <a:ext cx="10515600" cy="4667250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Discuss the key characteristics of the plot. Consider the times when 1.potential energy U is max and min,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When potential energy U is at max level, the kinetic energy K is at minimum level.</a:t>
            </a:r>
          </a:p>
          <a:p>
            <a:pPr marL="0" lvl="0" indent="0">
              <a:buNone/>
            </a:pPr>
            <a:r>
              <a:rPr lang="en-US" dirty="0"/>
              <a:t>  2.when kinetic energy K is max and min, and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When Kinetic energy K is max, the potential energy U is tended to decrease to zero value.</a:t>
            </a:r>
          </a:p>
          <a:p>
            <a:pPr marL="0" indent="0">
              <a:buNone/>
            </a:pPr>
            <a:r>
              <a:rPr lang="en-US" dirty="0"/>
              <a:t> 3.when U and K are the same value. what is the significance of these points?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 When U and K are at the same value, it is called equilibrium because the values are equal and there would be constant Mechanical Energy or Energy is conserved. The point shows E=U+KE=constant is where there are no non conservative forces applied on the object.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79B681-796F-47FC-A570-500A3CB0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5251D9-0BB6-49D8-AEDB-A5B1C9226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197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What is the trend of the best fit line for the total energy E in your data? The total energy “E” slightly decreasing.</a:t>
            </a:r>
          </a:p>
          <a:p>
            <a:pPr lvl="0"/>
            <a:r>
              <a:rPr lang="en-US" dirty="0"/>
              <a:t>If the data is accurate, the total mechanical energy should decrease slightly. Why is that?</a:t>
            </a:r>
          </a:p>
          <a:p>
            <a:pPr lvl="1"/>
            <a:r>
              <a:rPr lang="en-US" dirty="0"/>
              <a:t>Answer: Because the velocity is decreasing due to other external forces like gravitational force and there is air resistance when the free falling.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DCFD9F-D350-470C-AB78-0F9E6E2BF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2E654B-6AD1-406B-8AB3-1BD0AAD0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44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1">
            <a:extLst>
              <a:ext uri="{FF2B5EF4-FFF2-40B4-BE49-F238E27FC236}">
                <a16:creationId xmlns:a16="http://schemas.microsoft.com/office/drawing/2014/main" id="{716F42E0-28DF-4093-AFC5-CA01F54C8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Video 32">
            <a:extLst>
              <a:ext uri="{FF2B5EF4-FFF2-40B4-BE49-F238E27FC236}">
                <a16:creationId xmlns:a16="http://schemas.microsoft.com/office/drawing/2014/main" id="{60C116D8-398E-4070-AC87-25178D595E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34" name="Rectangle 23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25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6" y="728897"/>
            <a:ext cx="5452529" cy="3728614"/>
          </a:xfrm>
        </p:spPr>
        <p:txBody>
          <a:bodyPr anchor="t">
            <a:normAutofit/>
          </a:bodyPr>
          <a:lstStyle/>
          <a:p>
            <a:pPr algn="r"/>
            <a:br>
              <a:rPr lang="en-US" sz="5200" dirty="0">
                <a:solidFill>
                  <a:srgbClr val="FF0000"/>
                </a:solidFill>
              </a:rPr>
            </a:br>
            <a:r>
              <a:rPr lang="en-US" sz="5200" dirty="0">
                <a:solidFill>
                  <a:srgbClr val="FF0000"/>
                </a:solidFill>
              </a:rPr>
              <a:t>Module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15169" y="1682817"/>
            <a:ext cx="5449479" cy="1499873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002060"/>
                </a:solidFill>
              </a:rPr>
              <a:t>Rotational Motion </a:t>
            </a:r>
          </a:p>
        </p:txBody>
      </p:sp>
    </p:spTree>
    <p:extLst>
      <p:ext uri="{BB962C8B-B14F-4D97-AF65-F5344CB8AC3E}">
        <p14:creationId xmlns:p14="http://schemas.microsoft.com/office/powerpoint/2010/main" val="311050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93842-9BA7-4CE9-9B14-E679D2943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pPr marL="342900" marR="45720" lvl="0" indent="-342900">
              <a:spcBef>
                <a:spcPts val="0"/>
              </a:spcBef>
              <a:spcAft>
                <a:spcPts val="0"/>
              </a:spcAft>
            </a:pPr>
            <a:r>
              <a:rPr lang="en-US" sz="2800" kern="0" cap="all">
                <a:solidFill>
                  <a:srgbClr val="FFFFFF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br>
              <a:rPr lang="am-ET" sz="2800" kern="100">
                <a:solidFill>
                  <a:srgbClr val="FFFFFF"/>
                </a:solidFill>
                <a:effectLst/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</a:br>
            <a:endParaRPr lang="am-ET" sz="28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0BF6D2E-97CE-4642-AF16-BBD1345750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6446527"/>
              </p:ext>
            </p:extLst>
          </p:nvPr>
        </p:nvGraphicFramePr>
        <p:xfrm>
          <a:off x="131438" y="1226594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7D6DA-DDC1-4007-B165-BE8D26B6C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7254F-8091-412F-9100-C3B82A2ED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81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Materials List (Picture)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lvl="0" indent="-342900">
              <a:buFont typeface="+mj-lt"/>
              <a:buAutoNum type="arabicPeriod"/>
            </a:pPr>
            <a:r>
              <a:rPr lang="en-US" b="1" dirty="0"/>
              <a:t>Mega 2560 Board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b="1" dirty="0"/>
              <a:t>Rotary Encoder Module KY-040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b="1" dirty="0"/>
              <a:t>Male to Female Wires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b="1" dirty="0"/>
              <a:t>USB cable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b="1" dirty="0"/>
              <a:t>Object to attach onto rotary encoder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b="1" dirty="0"/>
              <a:t>Ruler or tape measurer </a:t>
            </a:r>
          </a:p>
        </p:txBody>
      </p:sp>
      <p:pic>
        <p:nvPicPr>
          <p:cNvPr id="4" name="Picture Placeholder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E12D7BD-31D6-4AB9-9E3E-DF571D69C8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" b="2040"/>
          <a:stretch/>
        </p:blipFill>
        <p:spPr>
          <a:xfrm>
            <a:off x="6390652" y="457200"/>
            <a:ext cx="4976812" cy="5885543"/>
          </a:xfrm>
        </p:spPr>
      </p:pic>
      <p:pic>
        <p:nvPicPr>
          <p:cNvPr id="5" name="Graphic 4" descr="Badge 6 with solid fill">
            <a:extLst>
              <a:ext uri="{FF2B5EF4-FFF2-40B4-BE49-F238E27FC236}">
                <a16:creationId xmlns:a16="http://schemas.microsoft.com/office/drawing/2014/main" id="{2B1AF659-7D41-4D34-A2D3-AF1975A8F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9345" y="5089396"/>
            <a:ext cx="651164" cy="651164"/>
          </a:xfrm>
          <a:prstGeom prst="rect">
            <a:avLst/>
          </a:prstGeom>
        </p:spPr>
      </p:pic>
      <p:pic>
        <p:nvPicPr>
          <p:cNvPr id="16" name="Graphic 15" descr="Badge 1 with solid fill">
            <a:extLst>
              <a:ext uri="{FF2B5EF4-FFF2-40B4-BE49-F238E27FC236}">
                <a16:creationId xmlns:a16="http://schemas.microsoft.com/office/drawing/2014/main" id="{3BCA75E5-A936-4469-988A-0641AE9D0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50037" y="2521254"/>
            <a:ext cx="600545" cy="600545"/>
          </a:xfrm>
          <a:prstGeom prst="rect">
            <a:avLst/>
          </a:prstGeom>
        </p:spPr>
      </p:pic>
      <p:pic>
        <p:nvPicPr>
          <p:cNvPr id="20" name="Graphic 19" descr="Badge with solid fill">
            <a:extLst>
              <a:ext uri="{FF2B5EF4-FFF2-40B4-BE49-F238E27FC236}">
                <a16:creationId xmlns:a16="http://schemas.microsoft.com/office/drawing/2014/main" id="{66C2CC9B-9C66-4C3B-B01D-FAE1A62FAD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86254" y="840053"/>
            <a:ext cx="563783" cy="563783"/>
          </a:xfrm>
          <a:prstGeom prst="rect">
            <a:avLst/>
          </a:prstGeom>
        </p:spPr>
      </p:pic>
      <p:pic>
        <p:nvPicPr>
          <p:cNvPr id="22" name="Graphic 21" descr="Badge 3 with solid fill">
            <a:extLst>
              <a:ext uri="{FF2B5EF4-FFF2-40B4-BE49-F238E27FC236}">
                <a16:creationId xmlns:a16="http://schemas.microsoft.com/office/drawing/2014/main" id="{D333B599-FFA9-4EF8-8264-B9B0798A35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11163" y="3139909"/>
            <a:ext cx="563782" cy="563782"/>
          </a:xfrm>
          <a:prstGeom prst="rect">
            <a:avLst/>
          </a:prstGeom>
        </p:spPr>
      </p:pic>
      <p:pic>
        <p:nvPicPr>
          <p:cNvPr id="24" name="Graphic 23" descr="Badge 5 with solid fill">
            <a:extLst>
              <a:ext uri="{FF2B5EF4-FFF2-40B4-BE49-F238E27FC236}">
                <a16:creationId xmlns:a16="http://schemas.microsoft.com/office/drawing/2014/main" id="{7D9F4D34-6E5B-4BF2-8F80-3B05E2F118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49986" y="2692035"/>
            <a:ext cx="600545" cy="600545"/>
          </a:xfrm>
          <a:prstGeom prst="rect">
            <a:avLst/>
          </a:prstGeom>
        </p:spPr>
      </p:pic>
      <p:pic>
        <p:nvPicPr>
          <p:cNvPr id="26" name="Graphic 25" descr="Badge 4 with solid fill">
            <a:extLst>
              <a:ext uri="{FF2B5EF4-FFF2-40B4-BE49-F238E27FC236}">
                <a16:creationId xmlns:a16="http://schemas.microsoft.com/office/drawing/2014/main" id="{9F44124D-94F5-42DB-84D7-8BDBE175DA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24184" y="3836050"/>
            <a:ext cx="651164" cy="65116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47795-092D-49A4-9ECC-62105F4F1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B662B0-404D-4C15-9FF2-43E168465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128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5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Experimental Set-up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24904" y="2494450"/>
            <a:ext cx="4053545" cy="3563159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400"/>
              <a:t>Materials List: 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2400"/>
              <a:t>Mega 2560 Board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2400"/>
              <a:t>Rotary Encoder Part KY-040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2400"/>
              <a:t>Male to Female Wires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2400"/>
              <a:t>Object to attach onto rotary encoder </a:t>
            </a:r>
            <a:br>
              <a:rPr lang="en-US" sz="2400"/>
            </a:br>
            <a:r>
              <a:rPr lang="en-US" sz="2400"/>
              <a:t>(e.g. cork, bottle cap, ball)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2400"/>
              <a:t>Ruler or tape measurer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743796-36AD-44E7-8515-B3C96115A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E11454-3AAD-4308-A7F5-F04B5CF97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8236E-0AC9-480A-ADD5-F6F1D253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656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035A6-78B3-40AC-9630-CF36D0301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Raw Data (Screenshot)</a:t>
            </a:r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9DB6111-6F83-4B4F-A71A-4EC4CA656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878249"/>
            <a:ext cx="7239866" cy="460815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7FF2E-83E9-477A-B7A4-F7D771078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Screenshot of Serial Monitor from Arduino IDE showing raw data. </a:t>
            </a:r>
          </a:p>
          <a:p>
            <a:r>
              <a:rPr lang="en-US" b="1" dirty="0"/>
              <a:t>Must include your name displayed in the serial monitor.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30669-9A42-4457-B738-BE5038B9F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CAACE-004A-4B2E-B011-01E90396E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61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aboratory glassware containing solution">
            <a:extLst>
              <a:ext uri="{FF2B5EF4-FFF2-40B4-BE49-F238E27FC236}">
                <a16:creationId xmlns:a16="http://schemas.microsoft.com/office/drawing/2014/main" id="{31996302-4E4B-4FCC-9DD5-F9812CFD55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t="5436"/>
          <a:stretch/>
        </p:blipFill>
        <p:spPr>
          <a:xfrm>
            <a:off x="3537548" y="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52E7-6096-4598-9267-99CA87086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471" y="147122"/>
            <a:ext cx="11615057" cy="5378677"/>
          </a:xfrm>
        </p:spPr>
        <p:txBody>
          <a:bodyPr>
            <a:normAutofit fontScale="92500" lnSpcReduction="20000"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 1: Inventory of Parts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am-ET" kern="100" dirty="0">
              <a:effectLst/>
              <a:latin typeface="Liberation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Will organize the parts needed to conduct the experiments.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materials list is a vital component of any formal lab report.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escription of exactly what you need to conduct an experiment.</a:t>
            </a:r>
            <a:endParaRPr lang="am-ET" kern="100" dirty="0">
              <a:effectLst/>
              <a:latin typeface="Liberation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am-ET" kern="100" dirty="0">
              <a:effectLst/>
              <a:latin typeface="Liberation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kern="0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endParaRPr lang="am-ET" kern="100" dirty="0">
              <a:effectLst/>
              <a:latin typeface="Liberation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introduce the course project and scientific method.</a:t>
            </a:r>
            <a:endParaRPr lang="am-ET" kern="100" dirty="0">
              <a:effectLst/>
              <a:latin typeface="Liberation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generate a material parts lists needed to observe the laws of physics.</a:t>
            </a:r>
            <a:endParaRPr lang="am-ET" kern="100" dirty="0">
              <a:effectLst/>
              <a:latin typeface="Liberation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download necessary software to run </a:t>
            </a:r>
            <a:r>
              <a:rPr lang="en-US" kern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scientific experiments .</a:t>
            </a:r>
            <a:endParaRPr lang="am-ET" kern="1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Liberation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am-ET" dirty="0"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0D427A-ED51-4A4F-8A66-B13E073B4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5F9B0-672E-4BEA-AAF4-9CFB1A471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330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US"/>
              <a:t>Data Collection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FE37404-244A-4FE3-B76E-92D70D68E4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53363" y="2176272"/>
                <a:ext cx="9367204" cy="4041648"/>
              </a:xfrm>
            </p:spPr>
            <p:txBody>
              <a:bodyPr anchor="t">
                <a:normAutofit/>
              </a:bodyPr>
              <a:lstStyle/>
              <a:p>
                <a:r>
                  <a:rPr lang="en-US" sz="2400"/>
                  <a:t>Object diameter: d = 2.2cm</a:t>
                </a:r>
              </a:p>
              <a:p>
                <a:r>
                  <a:rPr lang="en-US" sz="2400"/>
                  <a:t>Object radius: r = 1.1cm</a:t>
                </a:r>
              </a:p>
              <a:p>
                <a:r>
                  <a:rPr lang="en-US" sz="2400"/>
                  <a:t>Number of pulses for one revolution: x = 40</a:t>
                </a:r>
              </a:p>
              <a:p>
                <a:r>
                  <a:rPr lang="en-US" sz="2400"/>
                  <a:t>Resolution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1 </m:t>
                            </m:r>
                          </m:num>
                          <m:den>
                            <m:r>
                              <a:rPr lang="en-US" sz="2400" b="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𝑅𝑒𝑣𝑜𝑙𝑢𝑡𝑖𝑜𝑛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𝑝𝑢𝑙𝑠𝑒𝑠</m:t>
                            </m:r>
                          </m:den>
                        </m:f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2∙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𝑟𝑎𝑑𝑖𝑎𝑛𝑠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𝑅𝑒𝑣𝑜𝑙𝑢𝑡𝑖𝑜𝑛</m:t>
                            </m:r>
                          </m:den>
                        </m:f>
                      </m:e>
                    </m:d>
                    <m:r>
                      <a:rPr lang="en-US" sz="2400" b="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/>
                  <a:t>0.157rad/pulse</a:t>
                </a:r>
              </a:p>
              <a:p>
                <a:pPr marL="0" indent="0">
                  <a:buNone/>
                </a:pPr>
                <a:endParaRPr lang="en-US" sz="240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FE37404-244A-4FE3-B76E-92D70D68E4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53363" y="2176272"/>
                <a:ext cx="9367204" cy="4041648"/>
              </a:xfrm>
              <a:blipFill>
                <a:blip r:embed="rId2"/>
                <a:stretch>
                  <a:fillRect l="-846" t="-2112"/>
                </a:stretch>
              </a:blipFill>
            </p:spPr>
            <p:txBody>
              <a:bodyPr/>
              <a:lstStyle/>
              <a:p>
                <a:r>
                  <a:rPr lang="am-E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C03AE4-DDD3-43EB-ABBF-DC621686B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C2637-FB60-499D-81C6-EAA60438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017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Data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12485790-4EDB-4F67-A6C6-7BDF61C0CAF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71889" y="1909966"/>
              <a:ext cx="10515600" cy="402715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103120">
                      <a:extLst>
                        <a:ext uri="{9D8B030D-6E8A-4147-A177-3AD203B41FA5}">
                          <a16:colId xmlns:a16="http://schemas.microsoft.com/office/drawing/2014/main" val="4021011796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54218032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4163564863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417390959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3076385891"/>
                        </a:ext>
                      </a:extLst>
                    </a:gridCol>
                  </a:tblGrid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Trial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Number of pulses 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i="1" kern="100" dirty="0">
                              <a:effectLst/>
                            </a:rPr>
                            <a:t>N</a:t>
                          </a:r>
                          <a:endParaRPr lang="en-US" sz="1600" i="1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Encoder distance </a:t>
                          </a:r>
                          <a:br>
                            <a:rPr lang="en-US" sz="1600" kern="100" dirty="0">
                              <a:effectLst/>
                            </a:rPr>
                          </a:br>
                          <a:r>
                            <a:rPr lang="en-US" sz="1600" i="1" dirty="0"/>
                            <a:t>r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kern="100" smtClean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kern="100">
                                  <a:effectLst/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1600" b="1" i="1" kern="100" smtClean="0">
                                  <a:effectLst/>
                                  <a:latin typeface="Cambria Math" panose="02040503050406030204" pitchFamily="18" charset="0"/>
                                </a:rPr>
                                <m:t>𝑹𝒆𝒔𝒐𝒍𝒖𝒕𝒊𝒐𝒏</m:t>
                              </m:r>
                              <m:r>
                                <a:rPr lang="en-US" sz="1600" kern="100" smtClean="0">
                                  <a:effectLst/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</m:oMath>
                          </a14:m>
                          <a:r>
                            <a:rPr lang="en-US" sz="1600" i="1" kern="100" dirty="0">
                              <a:effectLst/>
                            </a:rPr>
                            <a:t> N</a:t>
                          </a:r>
                          <a:endParaRPr lang="en-US" sz="1600" i="1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Measured distance with ruler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Percent difference 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%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001203236"/>
                      </a:ext>
                    </a:extLst>
                  </a:tr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54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  <a:latin typeface="Liberation Serif"/>
                              <a:ea typeface="SimSun" panose="02010600030101010101" pitchFamily="2" charset="-122"/>
                              <a:cs typeface="Lucida Sans" panose="020B0602030504020204" pitchFamily="34" charset="0"/>
                            </a:rPr>
                            <a:t>9.3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11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15.4 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4031144"/>
                      </a:ext>
                    </a:extLst>
                  </a:tr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2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68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11.7 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14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16.4 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24050777"/>
                      </a:ext>
                    </a:extLst>
                  </a:tr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3</a:t>
                          </a:r>
                          <a:endParaRPr lang="en-US" sz="1600" kern="10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83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/>
                            <a:t>14.3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18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20.5 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035017952"/>
                      </a:ext>
                    </a:extLst>
                  </a:tr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4</a:t>
                          </a:r>
                          <a:endParaRPr lang="en-US" sz="1600" kern="10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78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13.5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16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15.6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29912041"/>
                      </a:ext>
                    </a:extLst>
                  </a:tr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5</a:t>
                          </a:r>
                          <a:endParaRPr lang="en-US" sz="1600" kern="10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49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8.4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  <a:latin typeface="Liberation Serif"/>
                              <a:ea typeface="SimSun" panose="02010600030101010101" pitchFamily="2" charset="-122"/>
                              <a:cs typeface="Lucida Sans" panose="020B0602030504020204" pitchFamily="34" charset="0"/>
                            </a:rPr>
                            <a:t>10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16 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127315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12485790-4EDB-4F67-A6C6-7BDF61C0CA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5832782"/>
                  </p:ext>
                </p:extLst>
              </p:nvPr>
            </p:nvGraphicFramePr>
            <p:xfrm>
              <a:off x="871889" y="1909966"/>
              <a:ext cx="10515600" cy="402715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103120">
                      <a:extLst>
                        <a:ext uri="{9D8B030D-6E8A-4147-A177-3AD203B41FA5}">
                          <a16:colId xmlns:a16="http://schemas.microsoft.com/office/drawing/2014/main" val="4021011796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54218032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4163564863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417390959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3076385891"/>
                        </a:ext>
                      </a:extLst>
                    </a:gridCol>
                  </a:tblGrid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Trial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Number of pulses 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i="1" kern="100" dirty="0">
                              <a:effectLst/>
                            </a:rPr>
                            <a:t>N</a:t>
                          </a:r>
                          <a:endParaRPr lang="en-US" sz="1600" i="1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am-ET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00000" t="-909" r="-200578" b="-5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Measured distance with ruler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Percent difference 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%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001203236"/>
                      </a:ext>
                    </a:extLst>
                  </a:tr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54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  <a:latin typeface="Liberation Serif"/>
                              <a:ea typeface="SimSun" panose="02010600030101010101" pitchFamily="2" charset="-122"/>
                              <a:cs typeface="Lucida Sans" panose="020B0602030504020204" pitchFamily="34" charset="0"/>
                            </a:rPr>
                            <a:t>9.3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11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15.4 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4031144"/>
                      </a:ext>
                    </a:extLst>
                  </a:tr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2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68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11.7 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14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16.4 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24050777"/>
                      </a:ext>
                    </a:extLst>
                  </a:tr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3</a:t>
                          </a:r>
                          <a:endParaRPr lang="en-US" sz="1600" kern="10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83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/>
                            <a:t>14.3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18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20.5 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035017952"/>
                      </a:ext>
                    </a:extLst>
                  </a:tr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4</a:t>
                          </a:r>
                          <a:endParaRPr lang="en-US" sz="1600" kern="10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78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13.5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16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15.6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29912041"/>
                      </a:ext>
                    </a:extLst>
                  </a:tr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5</a:t>
                          </a:r>
                          <a:endParaRPr lang="en-US" sz="1600" kern="10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49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8.4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  <a:latin typeface="Liberation Serif"/>
                              <a:ea typeface="SimSun" panose="02010600030101010101" pitchFamily="2" charset="-122"/>
                              <a:cs typeface="Lucida Sans" panose="020B0602030504020204" pitchFamily="34" charset="0"/>
                            </a:rPr>
                            <a:t>10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16 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1273154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51E2B-A73B-47A4-AB0F-A2BC4D22C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50E6F-2729-447B-83C2-F86A3E5D6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69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Discuss the results and comment on sources of error. </a:t>
            </a:r>
          </a:p>
          <a:p>
            <a:pPr lvl="1"/>
            <a:r>
              <a:rPr lang="en-US" dirty="0"/>
              <a:t>Answer:  Some sources of errors might be the rolling surface; </a:t>
            </a:r>
          </a:p>
          <a:p>
            <a:pPr lvl="3"/>
            <a:r>
              <a:rPr lang="en-US" dirty="0"/>
              <a:t>The other error source could be the sliding error instead of rolling.</a:t>
            </a:r>
          </a:p>
          <a:p>
            <a:pPr lvl="3"/>
            <a:r>
              <a:rPr lang="en-US" dirty="0"/>
              <a:t>The object time that not match with the surface or bumpy ends on object.</a:t>
            </a:r>
          </a:p>
          <a:p>
            <a:pPr lvl="3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0"/>
            <a:r>
              <a:rPr lang="en-US" dirty="0"/>
              <a:t>What are some applications of this measuring technique? Could this measuring system be used to measure surfaces that are not flat?</a:t>
            </a:r>
          </a:p>
          <a:p>
            <a:pPr lvl="1"/>
            <a:r>
              <a:rPr lang="en-US" dirty="0"/>
              <a:t>Answer: Automated rolling machines might help to measure the rotation.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CEF8C8-20E3-40F8-9F65-582E0478E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9DFBCC-3F00-412A-81E3-11A6D0020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940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7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544" y="493844"/>
            <a:ext cx="7021513" cy="2308324"/>
          </a:xfrm>
        </p:spPr>
        <p:txBody>
          <a:bodyPr>
            <a:normAutofit/>
          </a:bodyPr>
          <a:lstStyle/>
          <a:p>
            <a:pPr algn="l"/>
            <a:r>
              <a:rPr lang="en-US" sz="7200" dirty="0">
                <a:solidFill>
                  <a:schemeClr val="bg1"/>
                </a:solidFill>
              </a:rPr>
              <a:t>Module 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3014" y="2922611"/>
            <a:ext cx="7025753" cy="1012778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Hall Effect</a:t>
            </a:r>
          </a:p>
        </p:txBody>
      </p:sp>
    </p:spTree>
    <p:extLst>
      <p:ext uri="{BB962C8B-B14F-4D97-AF65-F5344CB8AC3E}">
        <p14:creationId xmlns:p14="http://schemas.microsoft.com/office/powerpoint/2010/main" val="33552936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D942D5-52FC-41A0-B281-F39087737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366" y="2126190"/>
            <a:ext cx="9520903" cy="28766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342900" marR="45720" lvl="0" indent="-342900">
              <a:lnSpc>
                <a:spcPct val="150000"/>
              </a:lnSpc>
              <a:spcAft>
                <a:spcPts val="0"/>
              </a:spcAft>
            </a:pPr>
            <a:r>
              <a:rPr lang="en-US" sz="3100" b="1" u="sng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br>
              <a:rPr lang="en-US" sz="31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100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generate an experimental set up to observe the laws of physics</a:t>
            </a:r>
            <a:br>
              <a:rPr lang="en-US" sz="3100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2.To observe the Hall effect as a relationship between    voltage and magnetic field</a:t>
            </a:r>
            <a:br>
              <a:rPr lang="en-US" sz="3100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1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6C4E7-FD58-4FA5-BDD7-C18D1AD14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4192AA-9430-4017-B58E-C76D5F93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61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Experimental Set-up in different </a:t>
            </a:r>
            <a:r>
              <a:rPr lang="en-US" sz="2600" dirty="0"/>
              <a:t>angle views  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(Picture)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B340AB7-2494-4DA9-BB57-6BBF4FDC6DC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78" t="4807" b="2250"/>
          <a:stretch/>
        </p:blipFill>
        <p:spPr>
          <a:xfrm rot="16200000">
            <a:off x="-168680" y="174795"/>
            <a:ext cx="4428937" cy="4091577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19077BF-B0FC-4B55-A1B1-25122EA5EE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" b="24179"/>
          <a:stretch/>
        </p:blipFill>
        <p:spPr>
          <a:xfrm rot="16200000">
            <a:off x="4093464" y="36581"/>
            <a:ext cx="4005071" cy="3931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CFBF57-BD88-4DFB-8E87-80961270D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10194" b="-2"/>
          <a:stretch/>
        </p:blipFill>
        <p:spPr>
          <a:xfrm rot="16200000">
            <a:off x="8223504" y="36575"/>
            <a:ext cx="4005072" cy="3931920"/>
          </a:xfrm>
          <a:prstGeom prst="rect">
            <a:avLst/>
          </a:prstGeom>
        </p:spPr>
      </p:pic>
      <p:sp>
        <p:nvSpPr>
          <p:cNvPr id="34" name="Rectangle 30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80266" y="4435052"/>
            <a:ext cx="7104188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800" dirty="0"/>
              <a:t>Materials List: 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1800" dirty="0"/>
              <a:t>ESP32 microprocessor 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1800" dirty="0"/>
              <a:t>Micro-USB cable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1800" dirty="0"/>
              <a:t>Magnet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7A9EB-7331-4DB3-9D92-7B0BFDBA8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4A39E-4B70-40D2-9354-7E70691FA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72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035A6-78B3-40AC-9630-CF36D0301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Raw Data (Screenshot)</a:t>
            </a:r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FAA6615-5B78-4486-8372-D6D37F1D9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863" y="1404655"/>
            <a:ext cx="5734850" cy="403916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7FF2E-83E9-477A-B7A4-F7D771078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Screenshot of Serial Monitor from Arduino IDE showing raw data. </a:t>
            </a:r>
          </a:p>
          <a:p>
            <a:r>
              <a:rPr lang="en-US" b="1" dirty="0"/>
              <a:t>Must include your name displayed in the Serial Monitor. </a:t>
            </a:r>
          </a:p>
          <a:p>
            <a:r>
              <a:rPr lang="en-US" b="1" dirty="0"/>
              <a:t>Press EN button to display name.</a:t>
            </a:r>
          </a:p>
          <a:p>
            <a:r>
              <a:rPr lang="en-US" b="1" dirty="0"/>
              <a:t>Unselect “Auto scroll” and scroll all the way up.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B2F4D-ED48-4238-9668-F896742B4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BF63A2-0B59-43CA-8DEA-E5312629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209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035A6-78B3-40AC-9630-CF36D0301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Data Analysis (Screenshot)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7FF2E-83E9-477A-B7A4-F7D771078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6951" y="3355130"/>
            <a:ext cx="2669407" cy="242733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/>
              <a:t>Screenshot data plotted in Excel.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5330257-15F5-41C8-9D33-AB99A6279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9931" y="1741714"/>
            <a:ext cx="7903995" cy="35765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09969-486B-47B6-B25C-8DCC5085D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74EAB-CFCE-4429-928C-B3F3B7B68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380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Conclusions</a:t>
            </a:r>
          </a:p>
        </p:txBody>
      </p:sp>
      <p:graphicFrame>
        <p:nvGraphicFramePr>
          <p:cNvPr id="9" name="Text Placeholder 6">
            <a:extLst>
              <a:ext uri="{FF2B5EF4-FFF2-40B4-BE49-F238E27FC236}">
                <a16:creationId xmlns:a16="http://schemas.microsoft.com/office/drawing/2014/main" id="{83407653-E009-4CF0-989F-869060E9EE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7677857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A317E3-4E3F-4176-BF62-1293C32BC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327C45-AB87-47D0-B33D-ACFDD6281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50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F41BB-FA6E-4FD4-AC0F-4B39351C5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b="1"/>
              <a:t>Challenges and solution</a:t>
            </a:r>
            <a:endParaRPr lang="am-ET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85F09-AD10-451E-8E1D-3709F2975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 problem between Arduino IDE and computer,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this problem occur, change different USB ports or  update USB driver and connect again.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Misplacing cables in breadboard.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sure to match the controller plug labels and wires plug are in the same row on breadboard.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Dimensions of objects used in experiments.</a:t>
            </a:r>
          </a:p>
        </p:txBody>
      </p:sp>
      <p:pic>
        <p:nvPicPr>
          <p:cNvPr id="7" name="Picture 6" descr="Yellow and orange electric plug">
            <a:extLst>
              <a:ext uri="{FF2B5EF4-FFF2-40B4-BE49-F238E27FC236}">
                <a16:creationId xmlns:a16="http://schemas.microsoft.com/office/drawing/2014/main" id="{931079D3-D176-4184-8E72-809B58199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79" r="33802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300E89-4B5D-4A83-957C-53AABEF4D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D9818A1-1B30-414E-B2B5-08547C29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Materials List (Picture)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lvl="0" indent="-342900">
              <a:buFont typeface="+mj-lt"/>
              <a:buAutoNum type="arabicPeriod"/>
            </a:pPr>
            <a:r>
              <a:rPr lang="en-US" b="1" dirty="0"/>
              <a:t>Mega 2560 Board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b="1" dirty="0"/>
              <a:t>Ultrasonic sensor HC-SR04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b="1" dirty="0"/>
              <a:t>Male to Male Wires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b="1" dirty="0"/>
              <a:t>Breadboard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b="1" dirty="0"/>
              <a:t>USB cable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b="1" dirty="0"/>
              <a:t>Ruler or tape measurer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b="1" dirty="0"/>
              <a:t>Object to act as obstacle and/or undergo free-fall </a:t>
            </a: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EE772-AAD6-4155-AB9A-79512A7D13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492" r="1902" b="477"/>
          <a:stretch/>
        </p:blipFill>
        <p:spPr>
          <a:xfrm>
            <a:off x="6039179" y="-146952"/>
            <a:ext cx="4724400" cy="6664035"/>
          </a:xfrm>
        </p:spPr>
      </p:pic>
      <p:pic>
        <p:nvPicPr>
          <p:cNvPr id="5" name="Graphic 4" descr="Badge 6 with solid fill">
            <a:extLst>
              <a:ext uri="{FF2B5EF4-FFF2-40B4-BE49-F238E27FC236}">
                <a16:creationId xmlns:a16="http://schemas.microsoft.com/office/drawing/2014/main" id="{C3952A75-AAD9-4923-B9B4-986B356A9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6359" y="5650411"/>
            <a:ext cx="725823" cy="725823"/>
          </a:xfrm>
          <a:prstGeom prst="rect">
            <a:avLst/>
          </a:prstGeom>
        </p:spPr>
      </p:pic>
      <p:pic>
        <p:nvPicPr>
          <p:cNvPr id="8" name="Graphic 7" descr="Badge 1 with solid fill">
            <a:extLst>
              <a:ext uri="{FF2B5EF4-FFF2-40B4-BE49-F238E27FC236}">
                <a16:creationId xmlns:a16="http://schemas.microsoft.com/office/drawing/2014/main" id="{94241845-55AB-4744-9962-30CC9712C5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488938" flipH="1" flipV="1">
            <a:off x="8915551" y="3562116"/>
            <a:ext cx="643424" cy="612034"/>
          </a:xfrm>
          <a:prstGeom prst="rect">
            <a:avLst/>
          </a:prstGeom>
        </p:spPr>
      </p:pic>
      <p:pic>
        <p:nvPicPr>
          <p:cNvPr id="10" name="Graphic 9" descr="Badge 7 with solid fill">
            <a:extLst>
              <a:ext uri="{FF2B5EF4-FFF2-40B4-BE49-F238E27FC236}">
                <a16:creationId xmlns:a16="http://schemas.microsoft.com/office/drawing/2014/main" id="{222E48FE-F2C6-4D66-BD85-E57994C668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83564" y="392783"/>
            <a:ext cx="566316" cy="566316"/>
          </a:xfrm>
          <a:prstGeom prst="rect">
            <a:avLst/>
          </a:prstGeom>
        </p:spPr>
      </p:pic>
      <p:pic>
        <p:nvPicPr>
          <p:cNvPr id="12" name="Graphic 11" descr="Badge with solid fill">
            <a:extLst>
              <a:ext uri="{FF2B5EF4-FFF2-40B4-BE49-F238E27FC236}">
                <a16:creationId xmlns:a16="http://schemas.microsoft.com/office/drawing/2014/main" id="{C10ED0AA-3249-4316-98E8-B1F07C0C96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69150" y="2333175"/>
            <a:ext cx="431106" cy="431106"/>
          </a:xfrm>
          <a:prstGeom prst="rect">
            <a:avLst/>
          </a:prstGeom>
        </p:spPr>
      </p:pic>
      <p:pic>
        <p:nvPicPr>
          <p:cNvPr id="14" name="Graphic 13" descr="Badge 3 with solid fill">
            <a:extLst>
              <a:ext uri="{FF2B5EF4-FFF2-40B4-BE49-F238E27FC236}">
                <a16:creationId xmlns:a16="http://schemas.microsoft.com/office/drawing/2014/main" id="{AFEDE67C-1984-47CF-ACAB-AFD2AC4399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02414" y="3613523"/>
            <a:ext cx="498965" cy="498965"/>
          </a:xfrm>
          <a:prstGeom prst="rect">
            <a:avLst/>
          </a:prstGeom>
        </p:spPr>
      </p:pic>
      <p:pic>
        <p:nvPicPr>
          <p:cNvPr id="16" name="Graphic 15" descr="Badge 5 with solid fill">
            <a:extLst>
              <a:ext uri="{FF2B5EF4-FFF2-40B4-BE49-F238E27FC236}">
                <a16:creationId xmlns:a16="http://schemas.microsoft.com/office/drawing/2014/main" id="{B7A4D7C5-A213-46C1-870F-9D771DF799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18473" y="5108853"/>
            <a:ext cx="489637" cy="489637"/>
          </a:xfrm>
          <a:prstGeom prst="rect">
            <a:avLst/>
          </a:prstGeom>
        </p:spPr>
      </p:pic>
      <p:pic>
        <p:nvPicPr>
          <p:cNvPr id="18" name="Graphic 17" descr="Badge 4 with solid fill">
            <a:extLst>
              <a:ext uri="{FF2B5EF4-FFF2-40B4-BE49-F238E27FC236}">
                <a16:creationId xmlns:a16="http://schemas.microsoft.com/office/drawing/2014/main" id="{02892918-A32F-41F9-A847-0C5FB0E60C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67796" y="4729585"/>
            <a:ext cx="500195" cy="500195"/>
          </a:xfrm>
          <a:prstGeom prst="rect">
            <a:avLst/>
          </a:prstGeom>
        </p:spPr>
      </p:pic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653B014E-404D-4F87-B378-9409DA3E0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E2B3A4CC-C615-4BFA-A260-EDB2C59C7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788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F41BB-FA6E-4FD4-AC0F-4B39351C5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b="1"/>
              <a:t>Challenges…contd.</a:t>
            </a:r>
            <a:endParaRPr lang="am-ET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85F09-AD10-451E-8E1D-3709F2975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/>
              <a:t>Not copying all the codes from Project guide that can alter the result (output).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/>
              <a:t>Make sure to copy all the codes from provided project guide.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/>
              <a:t>Time management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/>
              <a:t>Attending Live sessions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/>
              <a:t>Submitting assignments on scheduled time.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/>
              <a:t>Personal time vs school schedule.</a:t>
            </a:r>
            <a:endParaRPr lang="am-ET" sz="2000"/>
          </a:p>
        </p:txBody>
      </p:sp>
      <p:pic>
        <p:nvPicPr>
          <p:cNvPr id="7" name="Picture 6" descr="Calculator and folders">
            <a:extLst>
              <a:ext uri="{FF2B5EF4-FFF2-40B4-BE49-F238E27FC236}">
                <a16:creationId xmlns:a16="http://schemas.microsoft.com/office/drawing/2014/main" id="{5A21D5D2-90A3-4A42-BEFB-1BF288622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80" r="37518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11AA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E7B6E-357B-40F9-872C-7483379B4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68237C-AF6D-4796-ADDE-FF251C1C4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69128-94DF-41B6-8D08-6EB9B0846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Career Skills Acquired.</a:t>
            </a:r>
            <a:endParaRPr lang="am-ET" sz="4000" b="1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30435FE2-E2BF-448A-B43E-C1E0C38F30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373317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99BA5B4-8835-47F3-B4F8-064D17570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472FD6-83CC-45ED-9DB1-A44497051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953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1253FC2-24C9-4B30-B95C-A2E7A6F5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Conclusion</a:t>
            </a:r>
            <a:endParaRPr lang="am-ET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B5170-81DA-48A7-93E7-1A061B8ED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1642" y="885651"/>
            <a:ext cx="7580358" cy="4616849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 is a branch of science that explains the universe using fundamental laws and mathematics.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IoT technology is part of our daily lives and physics describes the governing laws of the universe, various technologies can be utilized to demonstrate the governing laws of physics.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Having at basic of laws of physics helps in many aspects of career and in real life hacks.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493C8D-FECD-4E16-9D98-C043385F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DF96ACE-C8BE-4B1A-899B-A7E600AE7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4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Materials List (Picture)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804420" cy="3811588"/>
          </a:xfrm>
        </p:spPr>
        <p:txBody>
          <a:bodyPr>
            <a:norm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2400" dirty="0"/>
              <a:t>Mega 2560 Board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/>
              <a:t>Rotary Encoder Module KY-040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/>
              <a:t>Male to Female Wires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/>
              <a:t>USB cable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/>
              <a:t>Object to attach onto rotary encoder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/>
              <a:t>Ruler or tape measurer </a:t>
            </a:r>
          </a:p>
        </p:txBody>
      </p:sp>
      <p:pic>
        <p:nvPicPr>
          <p:cNvPr id="4" name="Picture Placeholder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E12D7BD-31D6-4AB9-9E3E-DF571D69C8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" b="2040"/>
          <a:stretch/>
        </p:blipFill>
        <p:spPr>
          <a:xfrm>
            <a:off x="6390652" y="457200"/>
            <a:ext cx="4976812" cy="5885543"/>
          </a:xfrm>
        </p:spPr>
      </p:pic>
      <p:pic>
        <p:nvPicPr>
          <p:cNvPr id="5" name="Graphic 4" descr="Badge 6 with solid fill">
            <a:extLst>
              <a:ext uri="{FF2B5EF4-FFF2-40B4-BE49-F238E27FC236}">
                <a16:creationId xmlns:a16="http://schemas.microsoft.com/office/drawing/2014/main" id="{2B1AF659-7D41-4D34-A2D3-AF1975A8F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9345" y="5089396"/>
            <a:ext cx="651164" cy="651164"/>
          </a:xfrm>
          <a:prstGeom prst="rect">
            <a:avLst/>
          </a:prstGeom>
        </p:spPr>
      </p:pic>
      <p:pic>
        <p:nvPicPr>
          <p:cNvPr id="16" name="Graphic 15" descr="Badge 1 with solid fill">
            <a:extLst>
              <a:ext uri="{FF2B5EF4-FFF2-40B4-BE49-F238E27FC236}">
                <a16:creationId xmlns:a16="http://schemas.microsoft.com/office/drawing/2014/main" id="{3BCA75E5-A936-4469-988A-0641AE9D0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50037" y="2521254"/>
            <a:ext cx="600545" cy="600545"/>
          </a:xfrm>
          <a:prstGeom prst="rect">
            <a:avLst/>
          </a:prstGeom>
        </p:spPr>
      </p:pic>
      <p:pic>
        <p:nvPicPr>
          <p:cNvPr id="20" name="Graphic 19" descr="Badge with solid fill">
            <a:extLst>
              <a:ext uri="{FF2B5EF4-FFF2-40B4-BE49-F238E27FC236}">
                <a16:creationId xmlns:a16="http://schemas.microsoft.com/office/drawing/2014/main" id="{66C2CC9B-9C66-4C3B-B01D-FAE1A62FAD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86254" y="840053"/>
            <a:ext cx="563783" cy="563783"/>
          </a:xfrm>
          <a:prstGeom prst="rect">
            <a:avLst/>
          </a:prstGeom>
        </p:spPr>
      </p:pic>
      <p:pic>
        <p:nvPicPr>
          <p:cNvPr id="22" name="Graphic 21" descr="Badge 3 with solid fill">
            <a:extLst>
              <a:ext uri="{FF2B5EF4-FFF2-40B4-BE49-F238E27FC236}">
                <a16:creationId xmlns:a16="http://schemas.microsoft.com/office/drawing/2014/main" id="{D333B599-FFA9-4EF8-8264-B9B0798A35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11163" y="3139909"/>
            <a:ext cx="563782" cy="563782"/>
          </a:xfrm>
          <a:prstGeom prst="rect">
            <a:avLst/>
          </a:prstGeom>
        </p:spPr>
      </p:pic>
      <p:pic>
        <p:nvPicPr>
          <p:cNvPr id="24" name="Graphic 23" descr="Badge 5 with solid fill">
            <a:extLst>
              <a:ext uri="{FF2B5EF4-FFF2-40B4-BE49-F238E27FC236}">
                <a16:creationId xmlns:a16="http://schemas.microsoft.com/office/drawing/2014/main" id="{7D9F4D34-6E5B-4BF2-8F80-3B05E2F118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49986" y="2692035"/>
            <a:ext cx="600545" cy="600545"/>
          </a:xfrm>
          <a:prstGeom prst="rect">
            <a:avLst/>
          </a:prstGeom>
        </p:spPr>
      </p:pic>
      <p:pic>
        <p:nvPicPr>
          <p:cNvPr id="26" name="Graphic 25" descr="Badge 4 with solid fill">
            <a:extLst>
              <a:ext uri="{FF2B5EF4-FFF2-40B4-BE49-F238E27FC236}">
                <a16:creationId xmlns:a16="http://schemas.microsoft.com/office/drawing/2014/main" id="{9F44124D-94F5-42DB-84D7-8BDBE175DA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24184" y="3836050"/>
            <a:ext cx="651164" cy="651164"/>
          </a:xfrm>
          <a:prstGeom prst="rect">
            <a:avLst/>
          </a:prstGeom>
        </p:spPr>
      </p:pic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800A5B8D-F788-483B-B38A-FAC179EC0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00774237-85AA-4E93-A48C-22C64D6E3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86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Materials List (Picture)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199" y="2947663"/>
            <a:ext cx="3799425" cy="3143241"/>
          </a:xfrm>
        </p:spPr>
        <p:txBody>
          <a:bodyPr vert="horz" lIns="91440" tIns="45720" rIns="91440" bIns="45720" rtlCol="0">
            <a:normAutofit/>
          </a:bodyPr>
          <a:lstStyle/>
          <a:p>
            <a:pPr marL="228600" lvl="0" indent="-457200">
              <a:buFont typeface="+mj-lt"/>
              <a:buAutoNum type="arabicPeriod"/>
            </a:pPr>
            <a:r>
              <a:rPr lang="en-US" sz="2000" dirty="0"/>
              <a:t>ESP32 microprocessor </a:t>
            </a:r>
          </a:p>
          <a:p>
            <a:pPr marL="228600" lvl="0" indent="-457200">
              <a:buFont typeface="+mj-lt"/>
              <a:buAutoNum type="arabicPeriod"/>
            </a:pPr>
            <a:r>
              <a:rPr lang="en-US" sz="2000" dirty="0"/>
              <a:t>Micro-USB to USB cable</a:t>
            </a:r>
          </a:p>
          <a:p>
            <a:pPr marL="228600" lvl="0" indent="-457200">
              <a:buFont typeface="+mj-lt"/>
              <a:buAutoNum type="arabicPeriod"/>
            </a:pPr>
            <a:r>
              <a:rPr lang="en-US" sz="2000" dirty="0"/>
              <a:t>Magnet</a:t>
            </a:r>
          </a:p>
          <a:p>
            <a:pPr marL="228600" lvl="0" indent="-457200">
              <a:buFont typeface="+mj-lt"/>
              <a:buAutoNum type="arabicPeriod"/>
            </a:pPr>
            <a:endParaRPr lang="en-US" sz="2000" dirty="0"/>
          </a:p>
        </p:txBody>
      </p:sp>
      <p:pic>
        <p:nvPicPr>
          <p:cNvPr id="4" name="Picture Placeholder 3" descr="A picture containing electronics, adapter&#10;&#10;Description automatically generated">
            <a:extLst>
              <a:ext uri="{FF2B5EF4-FFF2-40B4-BE49-F238E27FC236}">
                <a16:creationId xmlns:a16="http://schemas.microsoft.com/office/drawing/2014/main" id="{ACECC6CB-8079-4A1D-9755-C8FB73DF9F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6" t="-9394" r="-37208" b="-8079"/>
          <a:stretch/>
        </p:blipFill>
        <p:spPr>
          <a:xfrm>
            <a:off x="5157678" y="-124767"/>
            <a:ext cx="6905843" cy="6858000"/>
          </a:xfrm>
          <a:prstGeom prst="rect">
            <a:avLst/>
          </a:prstGeom>
          <a:effectLst/>
        </p:spPr>
      </p:pic>
      <p:pic>
        <p:nvPicPr>
          <p:cNvPr id="5" name="Graphic 4" descr="Badge 1 with solid fill">
            <a:extLst>
              <a:ext uri="{FF2B5EF4-FFF2-40B4-BE49-F238E27FC236}">
                <a16:creationId xmlns:a16="http://schemas.microsoft.com/office/drawing/2014/main" id="{38E32874-CC34-4469-893B-424D97C02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71539" y="3703218"/>
            <a:ext cx="714285" cy="714285"/>
          </a:xfrm>
          <a:prstGeom prst="rect">
            <a:avLst/>
          </a:prstGeom>
        </p:spPr>
      </p:pic>
      <p:pic>
        <p:nvPicPr>
          <p:cNvPr id="8" name="Graphic 7" descr="Badge with solid fill">
            <a:extLst>
              <a:ext uri="{FF2B5EF4-FFF2-40B4-BE49-F238E27FC236}">
                <a16:creationId xmlns:a16="http://schemas.microsoft.com/office/drawing/2014/main" id="{D9D11A72-1437-4C25-81EB-9A6A943CDB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1424" y="4060361"/>
            <a:ext cx="914400" cy="914400"/>
          </a:xfrm>
          <a:prstGeom prst="rect">
            <a:avLst/>
          </a:prstGeom>
        </p:spPr>
      </p:pic>
      <p:pic>
        <p:nvPicPr>
          <p:cNvPr id="14" name="Graphic 13" descr="Badge 3 with solid fill">
            <a:extLst>
              <a:ext uri="{FF2B5EF4-FFF2-40B4-BE49-F238E27FC236}">
                <a16:creationId xmlns:a16="http://schemas.microsoft.com/office/drawing/2014/main" id="{2A936B03-9296-41B2-85C7-5E2CD296A6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81675" y="968840"/>
            <a:ext cx="914400" cy="914400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693FB6D-D158-4991-AFDA-8F30DAFA8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7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BC919769-9E7B-4399-ADB2-468B47324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</p:spTree>
    <p:extLst>
      <p:ext uri="{BB962C8B-B14F-4D97-AF65-F5344CB8AC3E}">
        <p14:creationId xmlns:p14="http://schemas.microsoft.com/office/powerpoint/2010/main" val="2064731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81510" cy="16715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Required Software</a:t>
            </a:r>
            <a:br>
              <a:rPr lang="en-US" sz="4000"/>
            </a:br>
            <a:r>
              <a:rPr lang="en-US" sz="4000"/>
              <a:t>(screenshot)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0" y="2406650"/>
            <a:ext cx="5181508" cy="3722438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000"/>
              <a:t>Microsoft Excel installed and running on your computer</a:t>
            </a:r>
          </a:p>
          <a:p>
            <a:pPr lvl="0"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4" name="Picture Placeholder 3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44F94B96-30FD-417C-8C56-65397B34D2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45" t="-7056" r="1537" b="3"/>
          <a:stretch/>
        </p:blipFill>
        <p:spPr>
          <a:xfrm>
            <a:off x="5724940" y="-318858"/>
            <a:ext cx="5628860" cy="6561577"/>
          </a:xfrm>
          <a:prstGeom prst="rect">
            <a:avLst/>
          </a:prstGeom>
          <a:effectLst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24825-0B9B-4713-AE8D-B3EF56B7B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BFC2F-518A-4769-843D-C33F54DB0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53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81510" cy="16715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Required Software</a:t>
            </a:r>
            <a:br>
              <a:rPr lang="en-US" sz="4000"/>
            </a:br>
            <a:r>
              <a:rPr lang="en-US" sz="4000"/>
              <a:t>(screenshot)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0" y="2406650"/>
            <a:ext cx="5181508" cy="3722438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000"/>
              <a:t>Arduino IDE installed and running on your computer</a:t>
            </a:r>
          </a:p>
          <a:p>
            <a:pPr lvl="0"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4" name="Picture Placeholder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08E08EF-88E8-45AB-94DB-A034EC0D9C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9" b="-2"/>
          <a:stretch/>
        </p:blipFill>
        <p:spPr>
          <a:xfrm>
            <a:off x="5540226" y="10"/>
            <a:ext cx="6002844" cy="6857990"/>
          </a:xfrm>
          <a:prstGeom prst="rect">
            <a:avLst/>
          </a:prstGeom>
          <a:effectLst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774A9-C18B-4F35-BFA8-3047C6A6D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204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0188C-CFC7-4869-ACDA-C2E8CB6C8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62603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WO.pptx" id="{769520F8-BFE5-4C8C-A7AA-375C025A91CE}" vid="{AEAFD717-D3C8-4034-8F7E-D5220B0CCE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{E8091542-472A-4C96-8637-F112B9092E55}tf56160789_win32</Template>
  <TotalTime>454</TotalTime>
  <Words>2433</Words>
  <Application>Microsoft Office PowerPoint</Application>
  <PresentationFormat>Widescreen</PresentationFormat>
  <Paragraphs>462</Paragraphs>
  <Slides>52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6" baseType="lpstr">
      <vt:lpstr>Arial</vt:lpstr>
      <vt:lpstr>Bookman Old Style</vt:lpstr>
      <vt:lpstr>Calibri</vt:lpstr>
      <vt:lpstr>Calibri Light</vt:lpstr>
      <vt:lpstr>Cambria</vt:lpstr>
      <vt:lpstr>Cambria Math</vt:lpstr>
      <vt:lpstr>Franklin Gothic Book</vt:lpstr>
      <vt:lpstr>Liberation Serif</vt:lpstr>
      <vt:lpstr>Nyala</vt:lpstr>
      <vt:lpstr>Symbol</vt:lpstr>
      <vt:lpstr>Times New Roman</vt:lpstr>
      <vt:lpstr>Wingdings</vt:lpstr>
      <vt:lpstr>1_RetrospectVTI</vt:lpstr>
      <vt:lpstr>Office Theme</vt:lpstr>
      <vt:lpstr>Applied Physics  with Lab</vt:lpstr>
      <vt:lpstr>Introduction</vt:lpstr>
      <vt:lpstr> Module 1</vt:lpstr>
      <vt:lpstr>PowerPoint Presentation</vt:lpstr>
      <vt:lpstr>Materials List (Picture)</vt:lpstr>
      <vt:lpstr>Materials List (Picture)</vt:lpstr>
      <vt:lpstr>Materials List (Picture)</vt:lpstr>
      <vt:lpstr>Required Software (screenshot)</vt:lpstr>
      <vt:lpstr>Required Software (screenshot)</vt:lpstr>
      <vt:lpstr> Module 2</vt:lpstr>
      <vt:lpstr>PowerPoint Presentation</vt:lpstr>
      <vt:lpstr>Materials List (Picture)</vt:lpstr>
      <vt:lpstr>Materials Setup</vt:lpstr>
      <vt:lpstr>Raw Data (Screenshot)</vt:lpstr>
      <vt:lpstr>Data Collection</vt:lpstr>
      <vt:lpstr>Data Analysis</vt:lpstr>
      <vt:lpstr>Conclusions</vt:lpstr>
      <vt:lpstr> Module 3</vt:lpstr>
      <vt:lpstr>Objectives </vt:lpstr>
      <vt:lpstr>Experimental Set-up (Top view)</vt:lpstr>
      <vt:lpstr>Experimental Set-up  (Side View)</vt:lpstr>
      <vt:lpstr>Serial Monitor (Screenshot)</vt:lpstr>
      <vt:lpstr>Excel Table (Screenshot)</vt:lpstr>
      <vt:lpstr>Excel Graph (Screenshot)</vt:lpstr>
      <vt:lpstr>Data Collection</vt:lpstr>
      <vt:lpstr>Data Analysis</vt:lpstr>
      <vt:lpstr>Conclusions</vt:lpstr>
      <vt:lpstr>Module 4</vt:lpstr>
      <vt:lpstr>Objectives  </vt:lpstr>
      <vt:lpstr>Excel Table (Screenshot)</vt:lpstr>
      <vt:lpstr>Excel Graph (Screenshot)</vt:lpstr>
      <vt:lpstr>Data Validation </vt:lpstr>
      <vt:lpstr>Conclusions</vt:lpstr>
      <vt:lpstr>Conclusions</vt:lpstr>
      <vt:lpstr> Module 5</vt:lpstr>
      <vt:lpstr>Objectives </vt:lpstr>
      <vt:lpstr>Materials List (Picture)</vt:lpstr>
      <vt:lpstr>Experimental Set-up </vt:lpstr>
      <vt:lpstr>Raw Data (Screenshot)</vt:lpstr>
      <vt:lpstr>Data Collection</vt:lpstr>
      <vt:lpstr>Data Analysis</vt:lpstr>
      <vt:lpstr>Conclusions</vt:lpstr>
      <vt:lpstr>Module 6</vt:lpstr>
      <vt:lpstr>Objectives 1.To generate an experimental set up to observe the laws of physics 2.To observe the Hall effect as a relationship between    voltage and magnetic field </vt:lpstr>
      <vt:lpstr>Experimental Set-up in different angle views  (Picture)</vt:lpstr>
      <vt:lpstr>Raw Data (Screenshot)</vt:lpstr>
      <vt:lpstr>Data Analysis (Screenshot)</vt:lpstr>
      <vt:lpstr>Conclusions</vt:lpstr>
      <vt:lpstr>Challenges and solution</vt:lpstr>
      <vt:lpstr>Challenges…contd.</vt:lpstr>
      <vt:lpstr>Career Skills Acquired.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Applied Physics  with Lab</dc:title>
  <dc:creator>Kune, Temesgen</dc:creator>
  <cp:lastModifiedBy>Kune, Temesgen</cp:lastModifiedBy>
  <cp:revision>10</cp:revision>
  <dcterms:created xsi:type="dcterms:W3CDTF">2022-02-22T19:22:36Z</dcterms:created>
  <dcterms:modified xsi:type="dcterms:W3CDTF">2022-02-23T02:57:18Z</dcterms:modified>
</cp:coreProperties>
</file>