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4"/>
    <p:sldMasterId id="2147483687" r:id="rId5"/>
  </p:sldMasterIdLst>
  <p:notesMasterIdLst>
    <p:notesMasterId r:id="rId37"/>
  </p:notesMasterIdLst>
  <p:handoutMasterIdLst>
    <p:handoutMasterId r:id="rId38"/>
  </p:handoutMasterIdLst>
  <p:sldIdLst>
    <p:sldId id="256" r:id="rId6"/>
    <p:sldId id="257" r:id="rId7"/>
    <p:sldId id="269" r:id="rId8"/>
    <p:sldId id="270" r:id="rId9"/>
    <p:sldId id="271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67" r:id="rId19"/>
    <p:sldId id="281" r:id="rId20"/>
    <p:sldId id="282" r:id="rId21"/>
    <p:sldId id="283" r:id="rId22"/>
    <p:sldId id="284" r:id="rId23"/>
    <p:sldId id="285" r:id="rId24"/>
    <p:sldId id="286" r:id="rId25"/>
    <p:sldId id="287" r:id="rId26"/>
    <p:sldId id="288" r:id="rId27"/>
    <p:sldId id="289" r:id="rId28"/>
    <p:sldId id="290" r:id="rId29"/>
    <p:sldId id="291" r:id="rId30"/>
    <p:sldId id="292" r:id="rId31"/>
    <p:sldId id="293" r:id="rId32"/>
    <p:sldId id="294" r:id="rId33"/>
    <p:sldId id="295" r:id="rId34"/>
    <p:sldId id="296" r:id="rId35"/>
    <p:sldId id="297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84" y="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58" d="100"/>
          <a:sy n="58" d="100"/>
        </p:scale>
        <p:origin x="1974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presProps" Target="pres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CEAAF3-9831-450B-8D59-2C09DB96C8FC}" type="datetimeFigureOut">
              <a:rPr lang="en-US"/>
              <a:t>10/15/2020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834459-7356-44BF-850D-8B30C4FB3B6B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90165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50CD79-FC16-4410-AB61-17F26E6D3BC8}" type="datetimeFigureOut">
              <a:rPr lang="en-US"/>
              <a:t>10/15/2020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3C37BE-C303-496D-B5CD-85F2937540F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0842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 dirty="0">
                <a:latin typeface="Arial" pitchFamily="34" charset="0"/>
                <a:cs typeface="Arial" pitchFamily="34" charset="0"/>
              </a:rPr>
              <a:t>NOTE:</a:t>
            </a:r>
          </a:p>
          <a:p>
            <a:r>
              <a:rPr lang="en-US" i="1" dirty="0">
                <a:latin typeface="Arial" pitchFamily="34" charset="0"/>
                <a:cs typeface="Arial" pitchFamily="34" charset="0"/>
              </a:rPr>
              <a:t>To change the  image on this slide, select the picture and delete it. Then click the Pictures icon in the placeholder to insert your own image.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150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402B9795-92DC-40DC-A1CA-9A4B349D7824}" type="datetimeFigureOut">
              <a:rPr lang="en-US" smtClean="0"/>
              <a:pPr/>
              <a:t>10/15/2020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0FF54DE5-C571-48E8-A5BC-B369434E2F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6012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m-E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am-ET" smtClean="0"/>
              <a:t>‹#›</a:t>
            </a:fld>
            <a:endParaRPr lang="am-ET"/>
          </a:p>
        </p:txBody>
      </p:sp>
    </p:spTree>
    <p:extLst>
      <p:ext uri="{BB962C8B-B14F-4D97-AF65-F5344CB8AC3E}">
        <p14:creationId xmlns:p14="http://schemas.microsoft.com/office/powerpoint/2010/main" val="1445916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m-E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am-ET" smtClean="0"/>
              <a:t>‹#›</a:t>
            </a:fld>
            <a:endParaRPr lang="am-ET"/>
          </a:p>
        </p:txBody>
      </p:sp>
    </p:spTree>
    <p:extLst>
      <p:ext uri="{BB962C8B-B14F-4D97-AF65-F5344CB8AC3E}">
        <p14:creationId xmlns:p14="http://schemas.microsoft.com/office/powerpoint/2010/main" val="1876783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5734050" cy="2219691"/>
          </a:xfrm>
        </p:spPr>
        <p:txBody>
          <a:bodyPr anchor="ctr">
            <a:normAutofit/>
          </a:bodyPr>
          <a:lstStyle>
            <a:lvl1pPr algn="l">
              <a:defRPr sz="4400" cap="all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4900" y="4511784"/>
            <a:ext cx="5734050" cy="95556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" name="Picture Placeholder 10" descr="An empty placeholder to add an image. Click on the placeholder and select the image that you wish to add."/>
          <p:cNvSpPr>
            <a:spLocks noGrp="1"/>
          </p:cNvSpPr>
          <p:nvPr>
            <p:ph type="pic" sz="quarter" idx="13"/>
          </p:nvPr>
        </p:nvSpPr>
        <p:spPr>
          <a:xfrm>
            <a:off x="6981063" y="1310656"/>
            <a:ext cx="5210937" cy="4208604"/>
          </a:xfrm>
          <a:solidFill>
            <a:schemeClr val="tx1">
              <a:lumMod val="20000"/>
              <a:lumOff val="80000"/>
            </a:schemeClr>
          </a:solidFill>
        </p:spPr>
        <p:txBody>
          <a:bodyPr tIns="100584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54513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CDD6B-EC2F-4242-BB01-3ADB2EA056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06E81A-1139-4F60-ADAD-CDBFA2DA7B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1CA7DA-A3ED-424E-96DB-EAC43B3A9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BDDD-E77C-4F65-80AE-A2B49D0566BE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620E7B-DE6B-4599-AB9A-D6E6D1C52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98F17-D1A4-4B40-8467-04543C7AB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1083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35B90-86EC-492C-8440-5BE029FCA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E4B971-FFBC-444C-9574-9D3B54B724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66CA0-A872-4564-80CA-5FEC4ECF6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BDDD-E77C-4F65-80AE-A2B49D0566BE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4A1036-6CDC-445C-A420-C8F19AA31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85A98F-1722-408F-9EAF-DD105A678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6878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9E4D1-759E-4B80-9D6F-7700A8CDD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BD5114-CD19-406E-8705-96803BC30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8F7AF-E616-4F57-A855-C02E4119B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BDDD-E77C-4F65-80AE-A2B49D0566BE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7F85F8-5B2C-49AB-ACE3-206BEDDEC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69AD0B-2401-4303-B6E3-E10A44089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4011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44CDF-BB67-47FC-BF1B-DB02A6749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9A57AE-432B-4C7F-AFD5-02DA1AB1AC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859AFA-4DCC-4AAB-A636-A768FCC636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72A2CC-F2EE-4979-8BBC-A34D00091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BDDD-E77C-4F65-80AE-A2B49D0566BE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14CF7A-3807-4981-82FE-9DFBEED4C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3DDECA-5A1A-4973-9442-C48285448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8902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0A80D-F0D5-4D0E-A595-37B132CF9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2C3DE0-C588-424F-99AD-81C63CBF6A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A99559-C376-4106-B5B8-DE2548E8B7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EC5DA3-BFFC-4144-9DE2-F9BD5D5548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B6C142-9FBA-441E-A2EE-8A26CD28D1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13BFF5-7AB9-4517-84AF-11B4195E5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BDDD-E77C-4F65-80AE-A2B49D0566BE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D63660-8C4C-44F0-BB2E-A2E06C020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585D26-D27D-4780-B4D8-652336F54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680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7FB5D-6D01-46C3-90E2-6EF7C7DD9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ABEC61-F94D-46EA-93C3-3D29473CC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BDDD-E77C-4F65-80AE-A2B49D0566BE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38D31F-B3A3-44A7-BE2E-54CED0016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7FC639-D8CC-4126-AE01-D7ECE4FE3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8719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D11337-DCED-48AE-9781-145604B22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BDDD-E77C-4F65-80AE-A2B49D0566BE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90E84E-2E44-4497-B8AA-769AD7E93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A3588F-8746-4FE0-AB58-50B514C86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487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m-E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am-ET" smtClean="0"/>
              <a:t>‹#›</a:t>
            </a:fld>
            <a:endParaRPr lang="am-ET"/>
          </a:p>
        </p:txBody>
      </p:sp>
    </p:spTree>
    <p:extLst>
      <p:ext uri="{BB962C8B-B14F-4D97-AF65-F5344CB8AC3E}">
        <p14:creationId xmlns:p14="http://schemas.microsoft.com/office/powerpoint/2010/main" val="137202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7E9AD-7C5B-43BF-BC81-663C3B7F4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CB248D-04F1-4ACE-8F99-0844D0618C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034B85-1772-4F38-A7E7-EB8B511E60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4CC1-4267-4CC4-88D6-3A28AFF5E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BDDD-E77C-4F65-80AE-A2B49D0566BE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7253FA-41D5-46A5-8FA6-3BB510DA9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5524AA-7B5D-4D45-A1D6-B2C17247F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4887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91104-3193-4DE3-9579-D9AA8F0EF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F3E60D-5591-47FB-8383-3CF2A6D2F8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93396-1B46-429A-A1C7-6319CC46E7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3BB73A-2A95-4544-9F11-6D8DF3A13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BDDD-E77C-4F65-80AE-A2B49D0566BE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582299-81B8-4894-B8B7-C1A0EF0D8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50117A-21AA-4F59-A2B7-7BC19EB7D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6261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54F3F-7F8C-4B62-83A5-552DFB190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BB7699-2B3A-4817-9AC3-43FD9282F9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93F1A9-6856-45E2-8C6C-5C78A873D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BDDD-E77C-4F65-80AE-A2B49D0566BE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6807F9-D2C6-4EE6-AE90-327FC3253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6B0549-8F58-4348-9920-652E9FEDC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5594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41ECD2-AC72-4B39-B658-44039FF9BC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FCE250-D2E2-4148-B0C4-5EEC101D4B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CE6582-DD76-46CC-A4B7-7889DF306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BDDD-E77C-4F65-80AE-A2B49D0566BE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469BB8-5380-45F6-85BD-37209F96D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11002E-17D0-4016-AA60-4DBD5B8BF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793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402B9795-92DC-40DC-A1CA-9A4B349D7824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am-E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0FF54DE5-C571-48E8-A5BC-B369434E2F44}" type="slidenum">
              <a:rPr lang="am-ET" smtClean="0"/>
              <a:t>‹#›</a:t>
            </a:fld>
            <a:endParaRPr lang="am-ET"/>
          </a:p>
        </p:txBody>
      </p:sp>
    </p:spTree>
    <p:extLst>
      <p:ext uri="{BB962C8B-B14F-4D97-AF65-F5344CB8AC3E}">
        <p14:creationId xmlns:p14="http://schemas.microsoft.com/office/powerpoint/2010/main" val="7207929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m-E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am-ET" smtClean="0"/>
              <a:t>‹#›</a:t>
            </a:fld>
            <a:endParaRPr lang="am-ET"/>
          </a:p>
        </p:txBody>
      </p:sp>
    </p:spTree>
    <p:extLst>
      <p:ext uri="{BB962C8B-B14F-4D97-AF65-F5344CB8AC3E}">
        <p14:creationId xmlns:p14="http://schemas.microsoft.com/office/powerpoint/2010/main" val="116176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m-E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am-ET" smtClean="0"/>
              <a:t>‹#›</a:t>
            </a:fld>
            <a:endParaRPr lang="am-ET"/>
          </a:p>
        </p:txBody>
      </p:sp>
    </p:spTree>
    <p:extLst>
      <p:ext uri="{BB962C8B-B14F-4D97-AF65-F5344CB8AC3E}">
        <p14:creationId xmlns:p14="http://schemas.microsoft.com/office/powerpoint/2010/main" val="327270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m-E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am-ET" smtClean="0"/>
              <a:t>‹#›</a:t>
            </a:fld>
            <a:endParaRPr lang="am-ET"/>
          </a:p>
        </p:txBody>
      </p:sp>
    </p:spTree>
    <p:extLst>
      <p:ext uri="{BB962C8B-B14F-4D97-AF65-F5344CB8AC3E}">
        <p14:creationId xmlns:p14="http://schemas.microsoft.com/office/powerpoint/2010/main" val="166293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m-E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am-ET" smtClean="0"/>
              <a:t>‹#›</a:t>
            </a:fld>
            <a:endParaRPr lang="am-ET"/>
          </a:p>
        </p:txBody>
      </p:sp>
    </p:spTree>
    <p:extLst>
      <p:ext uri="{BB962C8B-B14F-4D97-AF65-F5344CB8AC3E}">
        <p14:creationId xmlns:p14="http://schemas.microsoft.com/office/powerpoint/2010/main" val="392922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am-ET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FF54DE5-C571-48E8-A5BC-B369434E2F44}" type="slidenum">
              <a:rPr lang="am-ET" smtClean="0"/>
              <a:t>‹#›</a:t>
            </a:fld>
            <a:endParaRPr lang="am-ET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6761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402B9795-92DC-40DC-A1CA-9A4B349D7824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am-E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FF54DE5-C571-48E8-A5BC-B369434E2F44}" type="slidenum">
              <a:rPr lang="am-ET" smtClean="0"/>
              <a:t>‹#›</a:t>
            </a:fld>
            <a:endParaRPr lang="am-ET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8827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02B9795-92DC-40DC-A1CA-9A4B349D7824}" type="datetimeFigureOut">
              <a:rPr lang="en-US" smtClean="0"/>
              <a:pPr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0FF54DE5-C571-48E8-A5BC-B369434E2F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989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317E4F-9347-44CD-9477-1AF2334B8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BCF40D-687B-4129-846D-C33C3CF7D4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95B308-7023-40D0-A9D7-0A50FDE281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74BDDD-E77C-4F65-80AE-A2B49D0566BE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B94102-7A5A-4E11-ABC2-D0BBAAF8E0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30775C-EC89-455E-B408-FFCE8D86FA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447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745588" y="1881810"/>
            <a:ext cx="6093362" cy="2629976"/>
          </a:xfrm>
        </p:spPr>
        <p:txBody>
          <a:bodyPr anchor="ctr"/>
          <a:lstStyle/>
          <a:p>
            <a:r>
              <a:rPr lang="en-US" sz="3600" dirty="0"/>
              <a:t>CEIS 101 course          project</a:t>
            </a:r>
            <a:br>
              <a:rPr lang="en-US" dirty="0"/>
            </a:br>
            <a:r>
              <a:rPr lang="en-US" dirty="0"/>
              <a:t>	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smart home automation and 	security system 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3026465" y="5041477"/>
            <a:ext cx="5734050" cy="955565"/>
          </a:xfrm>
        </p:spPr>
        <p:txBody>
          <a:bodyPr/>
          <a:lstStyle/>
          <a:p>
            <a:r>
              <a:rPr lang="en-US"/>
              <a:t>By; Temesgen Kune    Oct,2020</a:t>
            </a:r>
            <a:endParaRPr lang="en-US" dirty="0"/>
          </a:p>
        </p:txBody>
      </p:sp>
      <p:pic>
        <p:nvPicPr>
          <p:cNvPr id="4" name="Picture Placeholder 3" descr="Open book on table, blurred shelves of books in background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5" r="889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5213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4426AB7-D619-4515-962A-BC83909EC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753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E47DF98-723F-4AAC-ABCF-CACBC438F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840" y="256540"/>
            <a:ext cx="11704320" cy="63652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A29FC7C-9308-4FDE-8DCA-405668055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895600" y="5768204"/>
            <a:ext cx="6400800" cy="0"/>
          </a:xfrm>
          <a:prstGeom prst="line">
            <a:avLst/>
          </a:prstGeom>
          <a:ln>
            <a:solidFill>
              <a:srgbClr val="2753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980" y="4277356"/>
            <a:ext cx="9966960" cy="156032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800">
                <a:solidFill>
                  <a:srgbClr val="275355"/>
                </a:solidFill>
              </a:rPr>
              <a:t>Serial Monitor (screenshot)</a:t>
            </a:r>
          </a:p>
        </p:txBody>
      </p:sp>
      <p:pic>
        <p:nvPicPr>
          <p:cNvPr id="6" name="Picture Placeholder 5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AB302A02-B8C9-48A7-A0B3-74214659C98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5207"/>
          <a:stretch/>
        </p:blipFill>
        <p:spPr>
          <a:xfrm>
            <a:off x="243840" y="256540"/>
            <a:ext cx="11704320" cy="376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7749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31E14C5-D885-4F17-8087-A226221DEA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28" r="-1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C8198B-61B4-490F-AA97-99CFA2CF36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br>
              <a:rPr lang="en-US" sz="3700" dirty="0"/>
            </a:br>
            <a:r>
              <a:rPr lang="en-US" sz="3700" u="sng" dirty="0"/>
              <a:t>Adding Door Sensor to Smart Home System </a:t>
            </a:r>
            <a:br>
              <a:rPr lang="en-US" sz="3700" dirty="0"/>
            </a:br>
            <a:br>
              <a:rPr lang="en-US" sz="3700" dirty="0"/>
            </a:br>
            <a:endParaRPr lang="en-US" sz="37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B87C98-6E1F-4B38-91BE-8941A7E9C9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r>
              <a:rPr lang="en-US" sz="20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50527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0DE6A193-4755-479A-BC6F-A7EBCA73B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Placeholder 3" descr="A circuit board&#10;&#10;Description automatically generated">
            <a:extLst>
              <a:ext uri="{FF2B5EF4-FFF2-40B4-BE49-F238E27FC236}">
                <a16:creationId xmlns:a16="http://schemas.microsoft.com/office/drawing/2014/main" id="{B577D59F-9DD1-4003-BF5D-6AF62850953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255"/>
          <a:stretch/>
        </p:blipFill>
        <p:spPr>
          <a:xfrm rot="16200000">
            <a:off x="7224283" y="1596501"/>
            <a:ext cx="5239512" cy="3541937"/>
          </a:xfrm>
          <a:prstGeom prst="rect">
            <a:avLst/>
          </a:prstGeom>
        </p:spPr>
      </p:pic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AB8B8498-A488-40AF-99EB-F622ED9AD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8896786" cy="6858478"/>
          </a:xfrm>
          <a:custGeom>
            <a:avLst/>
            <a:gdLst>
              <a:gd name="connsiteX0" fmla="*/ 1472231 w 8896786"/>
              <a:gd name="connsiteY0" fmla="*/ 6858478 h 6858478"/>
              <a:gd name="connsiteX1" fmla="*/ 8896786 w 8896786"/>
              <a:gd name="connsiteY1" fmla="*/ 6858478 h 6858478"/>
              <a:gd name="connsiteX2" fmla="*/ 5720411 w 8896786"/>
              <a:gd name="connsiteY2" fmla="*/ 0 h 6858478"/>
              <a:gd name="connsiteX3" fmla="*/ 5714834 w 8896786"/>
              <a:gd name="connsiteY3" fmla="*/ 0 h 6858478"/>
              <a:gd name="connsiteX4" fmla="*/ 4648606 w 8896786"/>
              <a:gd name="connsiteY4" fmla="*/ 0 h 6858478"/>
              <a:gd name="connsiteX5" fmla="*/ 0 w 8896786"/>
              <a:gd name="connsiteY5" fmla="*/ 0 h 6858478"/>
              <a:gd name="connsiteX6" fmla="*/ 0 w 8896786"/>
              <a:gd name="connsiteY6" fmla="*/ 6857915 h 6858478"/>
              <a:gd name="connsiteX7" fmla="*/ 1472491 w 8896786"/>
              <a:gd name="connsiteY7" fmla="*/ 6857915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896786" h="6858478">
                <a:moveTo>
                  <a:pt x="1472231" y="6858478"/>
                </a:moveTo>
                <a:lnTo>
                  <a:pt x="8896786" y="6858478"/>
                </a:lnTo>
                <a:lnTo>
                  <a:pt x="5720411" y="0"/>
                </a:lnTo>
                <a:lnTo>
                  <a:pt x="5714834" y="0"/>
                </a:lnTo>
                <a:lnTo>
                  <a:pt x="4648606" y="0"/>
                </a:lnTo>
                <a:lnTo>
                  <a:pt x="0" y="0"/>
                </a:lnTo>
                <a:lnTo>
                  <a:pt x="0" y="6857915"/>
                </a:lnTo>
                <a:lnTo>
                  <a:pt x="1472491" y="685791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2F033D07-FE42-4E5C-A00A-FFE1D42C0F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9"/>
            <a:ext cx="8096249" cy="6858479"/>
          </a:xfrm>
          <a:custGeom>
            <a:avLst/>
            <a:gdLst>
              <a:gd name="connsiteX0" fmla="*/ 0 w 8096249"/>
              <a:gd name="connsiteY0" fmla="*/ 6858479 h 6858479"/>
              <a:gd name="connsiteX1" fmla="*/ 2130297 w 8096249"/>
              <a:gd name="connsiteY1" fmla="*/ 6858479 h 6858479"/>
              <a:gd name="connsiteX2" fmla="*/ 2130297 w 8096249"/>
              <a:gd name="connsiteY2" fmla="*/ 6858478 h 6858479"/>
              <a:gd name="connsiteX3" fmla="*/ 8096249 w 8096249"/>
              <a:gd name="connsiteY3" fmla="*/ 6858478 h 6858479"/>
              <a:gd name="connsiteX4" fmla="*/ 4919874 w 8096249"/>
              <a:gd name="connsiteY4" fmla="*/ 0 h 6858479"/>
              <a:gd name="connsiteX5" fmla="*/ 4914297 w 8096249"/>
              <a:gd name="connsiteY5" fmla="*/ 0 h 6858479"/>
              <a:gd name="connsiteX6" fmla="*/ 3848069 w 8096249"/>
              <a:gd name="connsiteY6" fmla="*/ 0 h 6858479"/>
              <a:gd name="connsiteX7" fmla="*/ 18197 w 8096249"/>
              <a:gd name="connsiteY7" fmla="*/ 0 h 6858479"/>
              <a:gd name="connsiteX8" fmla="*/ 18197 w 8096249"/>
              <a:gd name="connsiteY8" fmla="*/ 479 h 6858479"/>
              <a:gd name="connsiteX9" fmla="*/ 0 w 8096249"/>
              <a:gd name="connsiteY9" fmla="*/ 479 h 6858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96249" h="6858479">
                <a:moveTo>
                  <a:pt x="0" y="6858479"/>
                </a:moveTo>
                <a:lnTo>
                  <a:pt x="2130297" y="6858479"/>
                </a:lnTo>
                <a:lnTo>
                  <a:pt x="2130297" y="6858478"/>
                </a:lnTo>
                <a:lnTo>
                  <a:pt x="8096249" y="6858478"/>
                </a:lnTo>
                <a:lnTo>
                  <a:pt x="4919874" y="0"/>
                </a:lnTo>
                <a:lnTo>
                  <a:pt x="4914297" y="0"/>
                </a:lnTo>
                <a:lnTo>
                  <a:pt x="3848069" y="0"/>
                </a:lnTo>
                <a:lnTo>
                  <a:pt x="18197" y="0"/>
                </a:lnTo>
                <a:lnTo>
                  <a:pt x="18197" y="479"/>
                </a:lnTo>
                <a:lnTo>
                  <a:pt x="0" y="479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877824"/>
            <a:ext cx="5294376" cy="307238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Circuit of door closed with Green LED ON (picture)</a:t>
            </a:r>
          </a:p>
        </p:txBody>
      </p:sp>
    </p:spTree>
    <p:extLst>
      <p:ext uri="{BB962C8B-B14F-4D97-AF65-F5344CB8AC3E}">
        <p14:creationId xmlns:p14="http://schemas.microsoft.com/office/powerpoint/2010/main" val="36695628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55666830-9A19-4E01-8505-D6C7F9AC5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Placeholder 3" descr="A picture containing table, object, lit, sitting&#10;&#10;Description automatically generated">
            <a:extLst>
              <a:ext uri="{FF2B5EF4-FFF2-40B4-BE49-F238E27FC236}">
                <a16:creationId xmlns:a16="http://schemas.microsoft.com/office/drawing/2014/main" id="{A0A93042-6FFB-4094-BC5D-82A456B1D7A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0" r="28494" b="-1"/>
          <a:stretch/>
        </p:blipFill>
        <p:spPr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 useBgFill="1">
        <p:nvSpPr>
          <p:cNvPr id="27" name="Freeform: Shape 26">
            <a:extLst>
              <a:ext uri="{FF2B5EF4-FFF2-40B4-BE49-F238E27FC236}">
                <a16:creationId xmlns:a16="http://schemas.microsoft.com/office/drawing/2014/main" id="{AE9FC877-7FB6-4D22-9988-35420644E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9" name="Freeform: Shape 28">
            <a:extLst>
              <a:ext uri="{FF2B5EF4-FFF2-40B4-BE49-F238E27FC236}">
                <a16:creationId xmlns:a16="http://schemas.microsoft.com/office/drawing/2014/main" id="{E41809D1-F12E-46BB-B804-5F209D325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Circuit of door open with Green LED OFF (picture)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05909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457200"/>
            <a:ext cx="10493088" cy="773723"/>
          </a:xfrm>
        </p:spPr>
        <p:txBody>
          <a:bodyPr>
            <a:normAutofit/>
          </a:bodyPr>
          <a:lstStyle/>
          <a:p>
            <a:r>
              <a:rPr lang="en-US" sz="4400" dirty="0"/>
              <a:t>Arduino Code (screenshot)</a:t>
            </a:r>
          </a:p>
        </p:txBody>
      </p:sp>
      <p:pic>
        <p:nvPicPr>
          <p:cNvPr id="4" name="Picture Placeholder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6F8493C3-387E-4410-B19A-8D00A11BDA8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4" b="5024"/>
          <a:stretch>
            <a:fillRect/>
          </a:stretch>
        </p:blipFill>
        <p:spPr>
          <a:xfrm>
            <a:off x="997667" y="1230923"/>
            <a:ext cx="10574338" cy="4876800"/>
          </a:xfrm>
        </p:spPr>
      </p:pic>
    </p:spTree>
    <p:extLst>
      <p:ext uri="{BB962C8B-B14F-4D97-AF65-F5344CB8AC3E}">
        <p14:creationId xmlns:p14="http://schemas.microsoft.com/office/powerpoint/2010/main" val="19709398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A254D376-7060-4491-9779-FC35E62F3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875" y="434188"/>
            <a:ext cx="10515600" cy="111438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200" dirty="0"/>
              <a:t>Serial Monitor (screenshot)</a:t>
            </a: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D37FBFB6-07C8-47F8-9699-2FAF7E66219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46"/>
          <a:stretch/>
        </p:blipFill>
        <p:spPr>
          <a:xfrm>
            <a:off x="106367" y="1312617"/>
            <a:ext cx="11976216" cy="4925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1569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6" name="Rectangle 47">
            <a:extLst>
              <a:ext uri="{FF2B5EF4-FFF2-40B4-BE49-F238E27FC236}">
                <a16:creationId xmlns:a16="http://schemas.microsoft.com/office/drawing/2014/main" id="{C2554CA6-288E-4202-BC52-2E5A8F0C0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49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C8198B-61B4-490F-AA97-99CFA2CF36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71074" y="1396686"/>
            <a:ext cx="3240506" cy="40646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.</a:t>
            </a:r>
          </a:p>
        </p:txBody>
      </p:sp>
      <p:sp>
        <p:nvSpPr>
          <p:cNvPr id="68" name="Arc 51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Oval 53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B87C98-6E1F-4B38-91BE-8941A7E9C9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70153" y="1526033"/>
            <a:ext cx="5911799" cy="3935281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en-US" sz="4400" b="1" dirty="0"/>
              <a:t>Adding Distance Sensor to Smart Home System and Conducting Data Analysis</a:t>
            </a:r>
          </a:p>
          <a:p>
            <a:pPr algn="l"/>
            <a:r>
              <a:rPr lang="en-US" dirty="0"/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2064120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Placeholder 3" descr="A close up of a device&#10;&#10;Description automatically generated">
            <a:extLst>
              <a:ext uri="{FF2B5EF4-FFF2-40B4-BE49-F238E27FC236}">
                <a16:creationId xmlns:a16="http://schemas.microsoft.com/office/drawing/2014/main" id="{170A10FC-A70D-4D32-8E0F-00E98F88731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13535" b="-1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53" y="3091928"/>
            <a:ext cx="907856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/>
              <a:t>Circuit with green LED on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8915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2271"/>
            <a:ext cx="10515600" cy="112841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200"/>
              <a:t>Circuit with yellow LED on</a:t>
            </a:r>
          </a:p>
        </p:txBody>
      </p:sp>
      <p:pic>
        <p:nvPicPr>
          <p:cNvPr id="4" name="Picture Placeholder 3" descr="A picture containing table&#10;&#10;Description automatically generated">
            <a:extLst>
              <a:ext uri="{FF2B5EF4-FFF2-40B4-BE49-F238E27FC236}">
                <a16:creationId xmlns:a16="http://schemas.microsoft.com/office/drawing/2014/main" id="{33189E97-744B-4CB9-8235-DAF93A2F0C9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2714"/>
          <a:stretch/>
        </p:blipFill>
        <p:spPr>
          <a:xfrm>
            <a:off x="838200" y="1845426"/>
            <a:ext cx="10512547" cy="445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352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165" y="457200"/>
            <a:ext cx="10493088" cy="773723"/>
          </a:xfrm>
        </p:spPr>
        <p:txBody>
          <a:bodyPr>
            <a:normAutofit/>
          </a:bodyPr>
          <a:lstStyle/>
          <a:p>
            <a:r>
              <a:rPr lang="en-US" sz="4400" dirty="0"/>
              <a:t>Circuit with red LED on</a:t>
            </a:r>
          </a:p>
        </p:txBody>
      </p:sp>
      <p:pic>
        <p:nvPicPr>
          <p:cNvPr id="4" name="Picture Placeholder 3" descr="A picture containing indoor, table, sitting, small&#10;&#10;Description automatically generated">
            <a:extLst>
              <a:ext uri="{FF2B5EF4-FFF2-40B4-BE49-F238E27FC236}">
                <a16:creationId xmlns:a16="http://schemas.microsoft.com/office/drawing/2014/main" id="{C5506548-834D-4591-A2E9-A8AC92950BA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3" b="2563"/>
          <a:stretch>
            <a:fillRect/>
          </a:stretch>
        </p:blipFill>
        <p:spPr>
          <a:xfrm>
            <a:off x="923925" y="1330325"/>
            <a:ext cx="10574338" cy="4876800"/>
          </a:xfrm>
        </p:spPr>
      </p:pic>
    </p:spTree>
    <p:extLst>
      <p:ext uri="{BB962C8B-B14F-4D97-AF65-F5344CB8AC3E}">
        <p14:creationId xmlns:p14="http://schemas.microsoft.com/office/powerpoint/2010/main" val="26068695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ED15573D-0E45-4691-B525-471152EC18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E448559-19A4-4252-8C27-54C1DA906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4419599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573409" y="559477"/>
            <a:ext cx="3765200" cy="5709931"/>
          </a:xfrm>
        </p:spPr>
        <p:txBody>
          <a:bodyPr>
            <a:normAutofit/>
          </a:bodyPr>
          <a:lstStyle/>
          <a:p>
            <a:pPr algn="ctr"/>
            <a:r>
              <a:rPr lang="en-US" sz="4400"/>
              <a:t>Introduction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5478124" y="559477"/>
            <a:ext cx="5647076" cy="5475563"/>
          </a:xfrm>
        </p:spPr>
        <p:txBody>
          <a:bodyPr anchor="ctr"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Develop a smart home automation and security system by designing the prototype in </a:t>
            </a:r>
            <a:r>
              <a:rPr lang="en-US" i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Tinker cad</a:t>
            </a:r>
            <a:r>
              <a:rPr lang="en-US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building the hardware with the components from the IoT Tech Core Kit and programming within </a:t>
            </a:r>
            <a:r>
              <a:rPr lang="en-US" i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Arduino IDE</a:t>
            </a:r>
            <a:r>
              <a:rPr lang="en-US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Optional components can be added to the smart home system including a water level sensor to monitor for possible flooding as well as a temperature and humidity sensor to monitor the weather conditions. </a:t>
            </a:r>
          </a:p>
          <a:p>
            <a:pPr>
              <a:buFont typeface="Wingdings" panose="05000000000000000000" pitchFamily="2" charset="2"/>
              <a:buChar char="v"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425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-1601622303">
            <a:hlinkClick r:id="" action="ppaction://media"/>
            <a:extLst>
              <a:ext uri="{FF2B5EF4-FFF2-40B4-BE49-F238E27FC236}">
                <a16:creationId xmlns:a16="http://schemas.microsoft.com/office/drawing/2014/main" id="{7F7197B2-B34F-4581-A174-2EFB57AF90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5324" y="1368823"/>
            <a:ext cx="9320563" cy="4392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3B7850-9C69-43BC-81D8-73F8200117E2}"/>
              </a:ext>
            </a:extLst>
          </p:cNvPr>
          <p:cNvSpPr txBox="1"/>
          <p:nvPr/>
        </p:nvSpPr>
        <p:spPr>
          <a:xfrm>
            <a:off x="550607" y="569843"/>
            <a:ext cx="11090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Below is the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video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with sound and all three lights displayed in Arduino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4" name="Arrow: Up 3">
            <a:extLst>
              <a:ext uri="{FF2B5EF4-FFF2-40B4-BE49-F238E27FC236}">
                <a16:creationId xmlns:a16="http://schemas.microsoft.com/office/drawing/2014/main" id="{AEDF64F0-F98C-42BC-8E22-8DC64036731B}"/>
              </a:ext>
            </a:extLst>
          </p:cNvPr>
          <p:cNvSpPr/>
          <p:nvPr/>
        </p:nvSpPr>
        <p:spPr>
          <a:xfrm rot="3496493">
            <a:off x="463582" y="5590561"/>
            <a:ext cx="484632" cy="978408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046CCD-CF75-4812-9E4D-B1C95727EB61}"/>
              </a:ext>
            </a:extLst>
          </p:cNvPr>
          <p:cNvSpPr txBox="1"/>
          <p:nvPr/>
        </p:nvSpPr>
        <p:spPr>
          <a:xfrm>
            <a:off x="162370" y="5115210"/>
            <a:ext cx="1495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Play the video here</a:t>
            </a:r>
          </a:p>
        </p:txBody>
      </p:sp>
    </p:spTree>
    <p:extLst>
      <p:ext uri="{BB962C8B-B14F-4D97-AF65-F5344CB8AC3E}">
        <p14:creationId xmlns:p14="http://schemas.microsoft.com/office/powerpoint/2010/main" val="2978084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45B1D5C-0827-4AF0-8186-11FC5A8B8B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/>
              <a:t>Arduino Code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Placeholder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CE4DB4E-D19F-497D-AC90-4C0686B682C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5168"/>
          <a:stretch/>
        </p:blipFill>
        <p:spPr>
          <a:xfrm>
            <a:off x="545238" y="858525"/>
            <a:ext cx="7608304" cy="5211906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5266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4EE8C34-818C-4691-9655-9ADBF68C90DB}"/>
              </a:ext>
            </a:extLst>
          </p:cNvPr>
          <p:cNvSpPr txBox="1"/>
          <p:nvPr/>
        </p:nvSpPr>
        <p:spPr>
          <a:xfrm>
            <a:off x="1663700" y="684213"/>
            <a:ext cx="8866188" cy="528638"/>
          </a:xfrm>
          <a:prstGeom prst="rect">
            <a:avLst/>
          </a:prstGeom>
          <a:noFill/>
        </p:spPr>
        <p:txBody>
          <a:bodyPr wrap="square" rtlCol="0" anchor="t">
            <a:norm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Serial Monitor </a:t>
            </a:r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5EFD68D-0F62-41A1-B95E-2831D33262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700" y="1295400"/>
            <a:ext cx="8866188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5608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5576887"/>
            <a:ext cx="10911840" cy="64008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/>
              <a:t>Plot of data (graph from Excel)</a:t>
            </a:r>
          </a:p>
        </p:txBody>
      </p:sp>
      <p:pic>
        <p:nvPicPr>
          <p:cNvPr id="4" name="Picture Placeholder 3" descr="Graphical user interface, chart, application&#10;&#10;Description automatically generated">
            <a:extLst>
              <a:ext uri="{FF2B5EF4-FFF2-40B4-BE49-F238E27FC236}">
                <a16:creationId xmlns:a16="http://schemas.microsoft.com/office/drawing/2014/main" id="{7D5B093D-2BAB-4179-B6A9-5EAA0EDE1AA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1" r="1" b="3342"/>
          <a:stretch/>
        </p:blipFill>
        <p:spPr>
          <a:xfrm>
            <a:off x="640080" y="640080"/>
            <a:ext cx="10911840" cy="4836795"/>
          </a:xfrm>
          <a:prstGeom prst="rect">
            <a:avLst/>
          </a:prstGeom>
          <a:ln w="19050">
            <a:solidFill>
              <a:schemeClr val="tx1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41173325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28">
            <a:extLst>
              <a:ext uri="{FF2B5EF4-FFF2-40B4-BE49-F238E27FC236}">
                <a16:creationId xmlns:a16="http://schemas.microsoft.com/office/drawing/2014/main" id="{D278ADA9-6383-4BDD-80D2-8899A40268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30">
            <a:extLst>
              <a:ext uri="{FF2B5EF4-FFF2-40B4-BE49-F238E27FC236}">
                <a16:creationId xmlns:a16="http://schemas.microsoft.com/office/drawing/2014/main" id="{484B7147-B0F6-40ED-B5A2-FF72BC819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9" name="Rectangle 32">
            <a:extLst>
              <a:ext uri="{FF2B5EF4-FFF2-40B4-BE49-F238E27FC236}">
                <a16:creationId xmlns:a16="http://schemas.microsoft.com/office/drawing/2014/main" id="{B36D2DE0-0628-4A9A-A59D-7BA8B5EB3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34">
            <a:extLst>
              <a:ext uri="{FF2B5EF4-FFF2-40B4-BE49-F238E27FC236}">
                <a16:creationId xmlns:a16="http://schemas.microsoft.com/office/drawing/2014/main" id="{48E405C9-94BE-41DA-928C-DEC9A8550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15929" y="148929"/>
            <a:ext cx="6560142" cy="65601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C8198B-61B4-490F-AA97-99CFA2CF36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15031" y="1380754"/>
            <a:ext cx="5561938" cy="251351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B87C98-6E1F-4B38-91BE-8941A7E9C9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45005" y="2999790"/>
            <a:ext cx="5561938" cy="1534587"/>
          </a:xfrm>
        </p:spPr>
        <p:txBody>
          <a:bodyPr>
            <a:normAutofit/>
          </a:bodyPr>
          <a:lstStyle/>
          <a:p>
            <a:r>
              <a:rPr lang="en-US" sz="3200" b="1" dirty="0"/>
              <a:t>Adding Automated Light to Smart Home System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1" name="Arc 36">
            <a:extLst>
              <a:ext uri="{FF2B5EF4-FFF2-40B4-BE49-F238E27FC236}">
                <a16:creationId xmlns:a16="http://schemas.microsoft.com/office/drawing/2014/main" id="{D2091A72-D5BB-42AC-8FD3-F7747D9086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9222429" flipV="1">
            <a:off x="2494119" y="6170"/>
            <a:ext cx="6816262" cy="6816262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Oval 38">
            <a:extLst>
              <a:ext uri="{FF2B5EF4-FFF2-40B4-BE49-F238E27FC236}">
                <a16:creationId xmlns:a16="http://schemas.microsoft.com/office/drawing/2014/main" id="{6ED12BFC-A737-46AF-8411-481112D54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00995" y="5310973"/>
            <a:ext cx="705948" cy="68679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4161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805"/>
            <a:ext cx="10515600" cy="15058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Circuit with automated LED off </a:t>
            </a:r>
          </a:p>
        </p:txBody>
      </p:sp>
      <p:pic>
        <p:nvPicPr>
          <p:cNvPr id="4" name="Picture Placeholder 3" descr="A picture containing computer&#10;&#10;Description automatically generated">
            <a:extLst>
              <a:ext uri="{FF2B5EF4-FFF2-40B4-BE49-F238E27FC236}">
                <a16:creationId xmlns:a16="http://schemas.microsoft.com/office/drawing/2014/main" id="{87E42E1D-3B3D-4C77-B6EC-01A8C90B960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3" b="2563"/>
          <a:stretch>
            <a:fillRect/>
          </a:stretch>
        </p:blipFill>
        <p:spPr>
          <a:xfrm>
            <a:off x="1258650" y="1845426"/>
            <a:ext cx="9671646" cy="4450303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6D097104-3BAE-4490-8D71-37C119B47D49}"/>
              </a:ext>
            </a:extLst>
          </p:cNvPr>
          <p:cNvSpPr/>
          <p:nvPr/>
        </p:nvSpPr>
        <p:spPr>
          <a:xfrm rot="19046951">
            <a:off x="4135574" y="5114949"/>
            <a:ext cx="2206847" cy="274071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m-ET" b="1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989054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165" y="457200"/>
            <a:ext cx="10493088" cy="773723"/>
          </a:xfrm>
        </p:spPr>
        <p:txBody>
          <a:bodyPr>
            <a:normAutofit/>
          </a:bodyPr>
          <a:lstStyle/>
          <a:p>
            <a:r>
              <a:rPr lang="en-US" sz="4400" dirty="0"/>
              <a:t>Circuit with automated LED on (picture)</a:t>
            </a:r>
          </a:p>
        </p:txBody>
      </p:sp>
      <p:pic>
        <p:nvPicPr>
          <p:cNvPr id="4" name="Picture Placeholder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E3CAF95E-A560-4379-A464-3ADA74DA5E8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3" b="2563"/>
          <a:stretch>
            <a:fillRect/>
          </a:stretch>
        </p:blipFill>
        <p:spPr>
          <a:xfrm>
            <a:off x="923925" y="1330325"/>
            <a:ext cx="5172075" cy="4876800"/>
          </a:xfrm>
        </p:spPr>
      </p:pic>
      <p:pic>
        <p:nvPicPr>
          <p:cNvPr id="7" name="Picture 6" descr="A picture containing indoor, sitting, table, computer&#10;&#10;Description automatically generated">
            <a:extLst>
              <a:ext uri="{FF2B5EF4-FFF2-40B4-BE49-F238E27FC236}">
                <a16:creationId xmlns:a16="http://schemas.microsoft.com/office/drawing/2014/main" id="{CE000FB1-C94A-40AA-BFEA-FF378996AF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709" y="1330325"/>
            <a:ext cx="4980039" cy="4841705"/>
          </a:xfrm>
          <a:prstGeom prst="rect">
            <a:avLst/>
          </a:prstGeom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08C76981-01C7-424D-91C5-23D5A0D5C35D}"/>
              </a:ext>
            </a:extLst>
          </p:cNvPr>
          <p:cNvSpPr/>
          <p:nvPr/>
        </p:nvSpPr>
        <p:spPr>
          <a:xfrm rot="19781187">
            <a:off x="1206651" y="4774299"/>
            <a:ext cx="2517913" cy="251791"/>
          </a:xfrm>
          <a:prstGeom prst="rightArrow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m-ET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5F14CD99-E665-47B1-8B39-4F5928899302}"/>
              </a:ext>
            </a:extLst>
          </p:cNvPr>
          <p:cNvSpPr/>
          <p:nvPr/>
        </p:nvSpPr>
        <p:spPr>
          <a:xfrm rot="19781187">
            <a:off x="5949706" y="4900194"/>
            <a:ext cx="2517913" cy="251791"/>
          </a:xfrm>
          <a:prstGeom prst="rightArrow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m-ET"/>
          </a:p>
        </p:txBody>
      </p:sp>
    </p:spTree>
    <p:extLst>
      <p:ext uri="{BB962C8B-B14F-4D97-AF65-F5344CB8AC3E}">
        <p14:creationId xmlns:p14="http://schemas.microsoft.com/office/powerpoint/2010/main" val="11621845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B604D3D8-ED26-4786-88D9-4705028495E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39"/>
          <a:stretch/>
        </p:blipFill>
        <p:spPr>
          <a:xfrm>
            <a:off x="376391" y="723147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391" y="244773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Arduino Code (screenshot)</a:t>
            </a:r>
          </a:p>
        </p:txBody>
      </p:sp>
      <p:cxnSp>
        <p:nvCxnSpPr>
          <p:cNvPr id="14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21067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19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2271"/>
            <a:ext cx="10515600" cy="112841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200"/>
              <a:t>Serial Plotter (screenshot)</a:t>
            </a:r>
          </a:p>
        </p:txBody>
      </p:sp>
      <p:pic>
        <p:nvPicPr>
          <p:cNvPr id="4" name="Picture Placeholder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BBAF649-FE6C-45E2-A8CA-E90EB4CCD5B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" b="-1"/>
          <a:stretch/>
        </p:blipFill>
        <p:spPr>
          <a:xfrm>
            <a:off x="454742" y="1447220"/>
            <a:ext cx="10512547" cy="445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8488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5">
            <a:extLst>
              <a:ext uri="{FF2B5EF4-FFF2-40B4-BE49-F238E27FC236}">
                <a16:creationId xmlns:a16="http://schemas.microsoft.com/office/drawing/2014/main" id="{7264F718-7FAC-4056-9FA9-A603EC682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0"/>
            <a:ext cx="1219047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17">
            <a:extLst>
              <a:ext uri="{FF2B5EF4-FFF2-40B4-BE49-F238E27FC236}">
                <a16:creationId xmlns:a16="http://schemas.microsoft.com/office/drawing/2014/main" id="{F74639F7-E3C7-4165-A83E-6386A86BA1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6356349" cy="6858000"/>
          </a:xfrm>
          <a:custGeom>
            <a:avLst/>
            <a:gdLst>
              <a:gd name="connsiteX0" fmla="*/ 7539895 w 7539895"/>
              <a:gd name="connsiteY0" fmla="*/ 6858000 h 6858000"/>
              <a:gd name="connsiteX1" fmla="*/ 0 w 7539895"/>
              <a:gd name="connsiteY1" fmla="*/ 6858000 h 6858000"/>
              <a:gd name="connsiteX2" fmla="*/ 0 w 7539895"/>
              <a:gd name="connsiteY2" fmla="*/ 0 h 6858000"/>
              <a:gd name="connsiteX3" fmla="*/ 4363741 w 753989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39895" h="6858000">
                <a:moveTo>
                  <a:pt x="753989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4363741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Freeform: Shape 19">
            <a:extLst>
              <a:ext uri="{FF2B5EF4-FFF2-40B4-BE49-F238E27FC236}">
                <a16:creationId xmlns:a16="http://schemas.microsoft.com/office/drawing/2014/main" id="{8B3AF0F1-707A-463E-B5EE-33C63A40CF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5979591" cy="6858000"/>
          </a:xfrm>
          <a:custGeom>
            <a:avLst/>
            <a:gdLst>
              <a:gd name="connsiteX0" fmla="*/ 7092985 w 7092985"/>
              <a:gd name="connsiteY0" fmla="*/ 6858000 h 6858000"/>
              <a:gd name="connsiteX1" fmla="*/ 0 w 7092985"/>
              <a:gd name="connsiteY1" fmla="*/ 6858000 h 6858000"/>
              <a:gd name="connsiteX2" fmla="*/ 0 w 7092985"/>
              <a:gd name="connsiteY2" fmla="*/ 0 h 6858000"/>
              <a:gd name="connsiteX3" fmla="*/ 3916831 w 709298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92985" h="6858000">
                <a:moveTo>
                  <a:pt x="709298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3916831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4C9970-2941-4520-A533-5A81C4CE5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704850"/>
            <a:ext cx="3785616" cy="29781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Challenges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8C6488-B30C-4CE0-A023-C4F3EC8D2B9B}"/>
              </a:ext>
            </a:extLst>
          </p:cNvPr>
          <p:cNvSpPr txBox="1"/>
          <p:nvPr/>
        </p:nvSpPr>
        <p:spPr>
          <a:xfrm>
            <a:off x="5836529" y="704850"/>
            <a:ext cx="6875292" cy="52514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285750" defTabSz="9144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USB cable not recognized by laptop to power-up the Arduino.</a:t>
            </a:r>
          </a:p>
          <a:p>
            <a:pPr marL="2286000" lvl="4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Change different USB port.</a:t>
            </a:r>
          </a:p>
          <a:p>
            <a:pPr marL="2286000" lvl="4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Restart Arduino.</a:t>
            </a:r>
          </a:p>
          <a:p>
            <a:pPr marL="342900" indent="-285750" defTabSz="9144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The serial code not uploading and error results.</a:t>
            </a:r>
          </a:p>
          <a:p>
            <a:pPr marL="2286000" lvl="4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Double check the source where it copied.</a:t>
            </a:r>
          </a:p>
          <a:p>
            <a:pPr marL="342900" indent="-285750" defTabSz="9144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Missing placing cables in breadboard powered line.</a:t>
            </a:r>
          </a:p>
          <a:p>
            <a:pPr marL="2286000" lvl="4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Check the right pin in breadboard.</a:t>
            </a:r>
          </a:p>
          <a:p>
            <a:pPr marL="342900" indent="-285750" defTabSz="9144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The LED’s not showing the output after code upload.</a:t>
            </a:r>
          </a:p>
          <a:p>
            <a:pPr marL="2286000" lvl="4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Change the LED.</a:t>
            </a:r>
          </a:p>
          <a:p>
            <a:pPr marL="342900" indent="-285750" defTabSz="9144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Missing the moment of LED light output to take picture.</a:t>
            </a:r>
          </a:p>
          <a:p>
            <a:pPr marL="2286000" lvl="4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Increasing delay time for the time.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9395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B5D6631-F74B-410E-B60D-7C97D6D77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300CB1-0412-47A2-BA30-07135C98E7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1AC820A-F7A7-46F3-933A-2CCC7201D3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DAFCA3D-277C-4C06-BC17-5108F3A700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457DF47-900A-447E-9B61-2B94B7495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28372" y="1267730"/>
            <a:ext cx="1567331" cy="645295"/>
            <a:chOff x="5318306" y="1386268"/>
            <a:chExt cx="1567331" cy="645295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4772325-EEFF-4BA8-841C-29A78A2E43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D3094C5-7785-41DD-B095-217D26651E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D3CF66E-289D-4AB8-85D9-C0B9AE18B6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6F40FBDA-CEB1-40F0-9AB9-BD9C402D7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AABD99-67A6-450D-92E8-478C38F205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5000"/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344D4FE-ABEF-4230-9E4E-AD5782FC7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C8197B-6291-4BDD-BCA1-083F04EA7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1708" y="2091263"/>
            <a:ext cx="9068586" cy="246150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100" dirty="0"/>
              <a:t>Circuit Simulation in </a:t>
            </a:r>
            <a:r>
              <a:rPr lang="en-US" sz="6100" dirty="0" err="1"/>
              <a:t>Tinkercad</a:t>
            </a:r>
            <a:r>
              <a:rPr lang="en-US" sz="6100" dirty="0"/>
              <a:t> </a:t>
            </a:r>
            <a:br>
              <a:rPr lang="en-US" sz="6100" dirty="0"/>
            </a:br>
            <a:endParaRPr lang="en-US" sz="61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CB2110-3BB7-428B-B79E-EFF6C1F033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61708" y="4623127"/>
            <a:ext cx="9070848" cy="457201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pc="80"/>
              <a:t>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325F979-D3F9-4926-81B7-7ACCB31A5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  <a:alpha val="80000"/>
              </a:schemeClr>
            </a:solidFill>
            <a:prstDash val="solid"/>
            <a:miter lim="800000"/>
          </a:ln>
          <a:effectLst/>
        </p:spPr>
      </p:sp>
    </p:spTree>
    <p:extLst>
      <p:ext uri="{BB962C8B-B14F-4D97-AF65-F5344CB8AC3E}">
        <p14:creationId xmlns:p14="http://schemas.microsoft.com/office/powerpoint/2010/main" val="2249041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427D15F9-FBA9-45B6-A1EE-7E26109074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49D845D-9A57-49AC-9523-BB0D6DA6FE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43" name="Freeform 44">
              <a:extLst>
                <a:ext uri="{FF2B5EF4-FFF2-40B4-BE49-F238E27FC236}">
                  <a16:creationId xmlns:a16="http://schemas.microsoft.com/office/drawing/2014/main" id="{3348EFE1-9D21-4DC0-8EC9-C887670613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45">
              <a:extLst>
                <a:ext uri="{FF2B5EF4-FFF2-40B4-BE49-F238E27FC236}">
                  <a16:creationId xmlns:a16="http://schemas.microsoft.com/office/drawing/2014/main" id="{D9CD0CF4-76F6-470E-A8EF-DD74FC196C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46">
              <a:extLst>
                <a:ext uri="{FF2B5EF4-FFF2-40B4-BE49-F238E27FC236}">
                  <a16:creationId xmlns:a16="http://schemas.microsoft.com/office/drawing/2014/main" id="{71645EB6-7E0C-491E-9A5B-C25E80A64A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47">
              <a:extLst>
                <a:ext uri="{FF2B5EF4-FFF2-40B4-BE49-F238E27FC236}">
                  <a16:creationId xmlns:a16="http://schemas.microsoft.com/office/drawing/2014/main" id="{D20E5CAC-62A4-48E1-9F9F-1F81766831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053A11D2-F06B-447E-96A7-27A21A8FA6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EE54964-5E98-40BF-B3A9-2D1D3F0D2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280" y="759805"/>
            <a:ext cx="1030652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571500" indent="-571500"/>
            <a:r>
              <a:rPr lang="en-US" sz="4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Career Skills Acquired</a:t>
            </a:r>
          </a:p>
        </p:txBody>
      </p:sp>
      <p:pic>
        <p:nvPicPr>
          <p:cNvPr id="6" name="Graphic 5" descr="Briefcase">
            <a:extLst>
              <a:ext uri="{FF2B5EF4-FFF2-40B4-BE49-F238E27FC236}">
                <a16:creationId xmlns:a16="http://schemas.microsoft.com/office/drawing/2014/main" id="{A8C9FEAE-C772-4A39-B343-05F1BFEA0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24902" y="2669172"/>
            <a:ext cx="3209779" cy="32097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6129F77-9354-49BF-A9CC-3EEBB428AEAB}"/>
              </a:ext>
            </a:extLst>
          </p:cNvPr>
          <p:cNvSpPr txBox="1"/>
          <p:nvPr/>
        </p:nvSpPr>
        <p:spPr>
          <a:xfrm>
            <a:off x="5295569" y="2494450"/>
            <a:ext cx="5471529" cy="35631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Hardware and Software Knowledge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How Arduino and Arduino code works.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Breadboard and Cables.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Input and output devices.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Sensors in IOT devices.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581259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7E491-A953-4521-986E-5AA1AA4A9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839" y="1348594"/>
            <a:ext cx="9144000" cy="15647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Conclusion</a:t>
            </a:r>
            <a:endParaRPr lang="en-US" sz="4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4" name="Freeform 14">
            <a:extLst>
              <a:ext uri="{FF2B5EF4-FFF2-40B4-BE49-F238E27FC236}">
                <a16:creationId xmlns:a16="http://schemas.microsoft.com/office/drawing/2014/main" id="{C66F2F30-5DC0-44A0-BFA6-E12F46ED1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5920619" cy="2130951"/>
          </a:xfrm>
          <a:custGeom>
            <a:avLst/>
            <a:gdLst>
              <a:gd name="connsiteX0" fmla="*/ 0 w 5920619"/>
              <a:gd name="connsiteY0" fmla="*/ 0 h 2130951"/>
              <a:gd name="connsiteX1" fmla="*/ 3191370 w 5920619"/>
              <a:gd name="connsiteY1" fmla="*/ 0 h 2130951"/>
              <a:gd name="connsiteX2" fmla="*/ 3346315 w 5920619"/>
              <a:gd name="connsiteY2" fmla="*/ 0 h 2130951"/>
              <a:gd name="connsiteX3" fmla="*/ 5920619 w 5920619"/>
              <a:gd name="connsiteY3" fmla="*/ 0 h 2130951"/>
              <a:gd name="connsiteX4" fmla="*/ 4936971 w 5920619"/>
              <a:gd name="connsiteY4" fmla="*/ 2130951 h 2130951"/>
              <a:gd name="connsiteX5" fmla="*/ 0 w 5920619"/>
              <a:gd name="connsiteY5" fmla="*/ 2130951 h 2130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20619" h="2130951">
                <a:moveTo>
                  <a:pt x="0" y="0"/>
                </a:moveTo>
                <a:lnTo>
                  <a:pt x="3191370" y="0"/>
                </a:lnTo>
                <a:lnTo>
                  <a:pt x="3346315" y="0"/>
                </a:lnTo>
                <a:lnTo>
                  <a:pt x="5920619" y="0"/>
                </a:lnTo>
                <a:lnTo>
                  <a:pt x="4936971" y="2130951"/>
                </a:lnTo>
                <a:lnTo>
                  <a:pt x="0" y="2130951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Freeform 21">
            <a:extLst>
              <a:ext uri="{FF2B5EF4-FFF2-40B4-BE49-F238E27FC236}">
                <a16:creationId xmlns:a16="http://schemas.microsoft.com/office/drawing/2014/main" id="{85872F57-7F42-4F97-8391-DDC8D0054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7839" y="0"/>
            <a:ext cx="7094160" cy="2130952"/>
          </a:xfrm>
          <a:custGeom>
            <a:avLst/>
            <a:gdLst>
              <a:gd name="connsiteX0" fmla="*/ 4417853 w 7094160"/>
              <a:gd name="connsiteY0" fmla="*/ 0 h 2130952"/>
              <a:gd name="connsiteX1" fmla="*/ 7094160 w 7094160"/>
              <a:gd name="connsiteY1" fmla="*/ 0 h 2130952"/>
              <a:gd name="connsiteX2" fmla="*/ 7094160 w 7094160"/>
              <a:gd name="connsiteY2" fmla="*/ 2130552 h 2130952"/>
              <a:gd name="connsiteX3" fmla="*/ 5920619 w 7094160"/>
              <a:gd name="connsiteY3" fmla="*/ 2130552 h 2130952"/>
              <a:gd name="connsiteX4" fmla="*/ 5920619 w 7094160"/>
              <a:gd name="connsiteY4" fmla="*/ 2130952 h 2130952"/>
              <a:gd name="connsiteX5" fmla="*/ 2729249 w 7094160"/>
              <a:gd name="connsiteY5" fmla="*/ 2130952 h 2130952"/>
              <a:gd name="connsiteX6" fmla="*/ 2574304 w 7094160"/>
              <a:gd name="connsiteY6" fmla="*/ 2130952 h 2130952"/>
              <a:gd name="connsiteX7" fmla="*/ 0 w 7094160"/>
              <a:gd name="connsiteY7" fmla="*/ 2130952 h 2130952"/>
              <a:gd name="connsiteX8" fmla="*/ 983648 w 7094160"/>
              <a:gd name="connsiteY8" fmla="*/ 1 h 2130952"/>
              <a:gd name="connsiteX9" fmla="*/ 4417853 w 7094160"/>
              <a:gd name="connsiteY9" fmla="*/ 1 h 2130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094160" h="2130952">
                <a:moveTo>
                  <a:pt x="4417853" y="0"/>
                </a:moveTo>
                <a:lnTo>
                  <a:pt x="7094160" y="0"/>
                </a:lnTo>
                <a:lnTo>
                  <a:pt x="7094160" y="2130552"/>
                </a:lnTo>
                <a:lnTo>
                  <a:pt x="5920619" y="2130552"/>
                </a:lnTo>
                <a:lnTo>
                  <a:pt x="5920619" y="2130952"/>
                </a:lnTo>
                <a:lnTo>
                  <a:pt x="2729249" y="2130952"/>
                </a:lnTo>
                <a:lnTo>
                  <a:pt x="2574304" y="2130952"/>
                </a:lnTo>
                <a:lnTo>
                  <a:pt x="0" y="2130952"/>
                </a:lnTo>
                <a:lnTo>
                  <a:pt x="983648" y="1"/>
                </a:lnTo>
                <a:lnTo>
                  <a:pt x="4417853" y="1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8" name="Freeform: Shape 37">
            <a:extLst>
              <a:ext uri="{FF2B5EF4-FFF2-40B4-BE49-F238E27FC236}">
                <a16:creationId xmlns:a16="http://schemas.microsoft.com/office/drawing/2014/main" id="{04DC2037-48A0-4F22-B9D4-8EAEBC780A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149721" y="4682920"/>
            <a:ext cx="4522796" cy="2175080"/>
          </a:xfrm>
          <a:custGeom>
            <a:avLst/>
            <a:gdLst>
              <a:gd name="connsiteX0" fmla="*/ 3515449 w 4522796"/>
              <a:gd name="connsiteY0" fmla="*/ 0 h 2175080"/>
              <a:gd name="connsiteX1" fmla="*/ 0 w 4522796"/>
              <a:gd name="connsiteY1" fmla="*/ 0 h 2175080"/>
              <a:gd name="connsiteX2" fmla="*/ 0 w 4522796"/>
              <a:gd name="connsiteY2" fmla="*/ 2175080 h 2175080"/>
              <a:gd name="connsiteX3" fmla="*/ 4522796 w 4522796"/>
              <a:gd name="connsiteY3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22796" h="2175080">
                <a:moveTo>
                  <a:pt x="3515449" y="0"/>
                </a:moveTo>
                <a:lnTo>
                  <a:pt x="0" y="0"/>
                </a:lnTo>
                <a:lnTo>
                  <a:pt x="0" y="2175080"/>
                </a:lnTo>
                <a:lnTo>
                  <a:pt x="4522796" y="217508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1"/>
          </a:p>
        </p:txBody>
      </p:sp>
      <p:sp>
        <p:nvSpPr>
          <p:cNvPr id="40" name="Freeform 22">
            <a:extLst>
              <a:ext uri="{FF2B5EF4-FFF2-40B4-BE49-F238E27FC236}">
                <a16:creationId xmlns:a16="http://schemas.microsoft.com/office/drawing/2014/main" id="{0006CBFD-ADA0-43D1-9332-9C34CA1C7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66810" y="4682920"/>
            <a:ext cx="5925190" cy="2175080"/>
          </a:xfrm>
          <a:custGeom>
            <a:avLst/>
            <a:gdLst>
              <a:gd name="connsiteX0" fmla="*/ 1007347 w 5925190"/>
              <a:gd name="connsiteY0" fmla="*/ 0 h 2175080"/>
              <a:gd name="connsiteX1" fmla="*/ 5925190 w 5925190"/>
              <a:gd name="connsiteY1" fmla="*/ 0 h 2175080"/>
              <a:gd name="connsiteX2" fmla="*/ 5925190 w 5925190"/>
              <a:gd name="connsiteY2" fmla="*/ 2175080 h 2175080"/>
              <a:gd name="connsiteX3" fmla="*/ 0 w 5925190"/>
              <a:gd name="connsiteY3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25190" h="2175080">
                <a:moveTo>
                  <a:pt x="1007347" y="0"/>
                </a:moveTo>
                <a:lnTo>
                  <a:pt x="5925190" y="0"/>
                </a:lnTo>
                <a:lnTo>
                  <a:pt x="5925190" y="2175080"/>
                </a:lnTo>
                <a:lnTo>
                  <a:pt x="0" y="2175080"/>
                </a:lnTo>
                <a:close/>
              </a:path>
            </a:pathLst>
          </a:custGeom>
          <a:solidFill>
            <a:schemeClr val="accent1">
              <a:lumMod val="100000"/>
              <a:lumOff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2" name="Freeform 25">
            <a:extLst>
              <a:ext uri="{FF2B5EF4-FFF2-40B4-BE49-F238E27FC236}">
                <a16:creationId xmlns:a16="http://schemas.microsoft.com/office/drawing/2014/main" id="{2B931666-F28F-45F3-A074-66D2272D58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682920"/>
            <a:ext cx="7114535" cy="2175080"/>
          </a:xfrm>
          <a:custGeom>
            <a:avLst/>
            <a:gdLst>
              <a:gd name="connsiteX0" fmla="*/ 0 w 7114535"/>
              <a:gd name="connsiteY0" fmla="*/ 0 h 2175080"/>
              <a:gd name="connsiteX1" fmla="*/ 1189345 w 7114535"/>
              <a:gd name="connsiteY1" fmla="*/ 0 h 2175080"/>
              <a:gd name="connsiteX2" fmla="*/ 7114535 w 7114535"/>
              <a:gd name="connsiteY2" fmla="*/ 0 h 2175080"/>
              <a:gd name="connsiteX3" fmla="*/ 6107188 w 7114535"/>
              <a:gd name="connsiteY3" fmla="*/ 2175080 h 2175080"/>
              <a:gd name="connsiteX4" fmla="*/ 1189345 w 7114535"/>
              <a:gd name="connsiteY4" fmla="*/ 2175080 h 2175080"/>
              <a:gd name="connsiteX5" fmla="*/ 0 w 7114535"/>
              <a:gd name="connsiteY5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4535" h="2175080">
                <a:moveTo>
                  <a:pt x="0" y="0"/>
                </a:moveTo>
                <a:lnTo>
                  <a:pt x="1189345" y="0"/>
                </a:lnTo>
                <a:lnTo>
                  <a:pt x="7114535" y="0"/>
                </a:lnTo>
                <a:lnTo>
                  <a:pt x="6107188" y="2175080"/>
                </a:lnTo>
                <a:lnTo>
                  <a:pt x="1189345" y="2175080"/>
                </a:lnTo>
                <a:lnTo>
                  <a:pt x="0" y="2175080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4C839A-5565-499C-B8A6-13FC8E4CDBFB}"/>
              </a:ext>
            </a:extLst>
          </p:cNvPr>
          <p:cNvSpPr txBox="1"/>
          <p:nvPr/>
        </p:nvSpPr>
        <p:spPr>
          <a:xfrm>
            <a:off x="238539" y="2816936"/>
            <a:ext cx="116884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project Introduced me good understanding of IOT devices as well as how internet of things works in the real world.</a:t>
            </a:r>
          </a:p>
          <a:p>
            <a:r>
              <a:rPr lang="en-US" dirty="0"/>
              <a:t>The Arduino Kit that has a lots of hardware materials like Resistors, Photo receptors, LED and a lot more; that taught me a lot on hardware knowledge. </a:t>
            </a:r>
          </a:p>
          <a:p>
            <a:r>
              <a:rPr lang="en-US" dirty="0"/>
              <a:t>The project is hands on training for beginner programmers and introduces programing languages . </a:t>
            </a:r>
            <a:endParaRPr lang="am-ET" dirty="0"/>
          </a:p>
        </p:txBody>
      </p:sp>
    </p:spTree>
    <p:extLst>
      <p:ext uri="{BB962C8B-B14F-4D97-AF65-F5344CB8AC3E}">
        <p14:creationId xmlns:p14="http://schemas.microsoft.com/office/powerpoint/2010/main" val="24971000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A8C6BC2-E9E2-4780-8A41-064073CD4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70450CF-22E9-4B1D-B146-30FEE770C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0238079-1F65-476A-BC6C-F2D3BD2683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40C935-D2D3-4F63-A4DA-CD768BB3F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E8D8045-0F80-4964-B591-0D599AB42D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28372" y="1267730"/>
            <a:ext cx="1567331" cy="645295"/>
            <a:chOff x="5318306" y="1386268"/>
            <a:chExt cx="1567331" cy="645295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F8A5889-0EE6-4E19-98FE-29F79E987B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B0FE4C3-64BE-4A2B-818D-4D84479344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4670D04-30D8-487E-A3F4-0655E48016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12B9B3A6-E1DE-4B05-9E3B-69AA179640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457200"/>
            <a:ext cx="11281609" cy="5943603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0D7F7C1-416D-4004-A948-BF6722A1F3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8" y="621793"/>
            <a:ext cx="10954512" cy="5614416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1357" y="855214"/>
            <a:ext cx="9732773" cy="146511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5100" cap="all" spc="-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Circuit (screenshot)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43580A9-5004-40E4-A1DC-63E6B4AE4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446824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6F2D1F0-EC99-445C-83D1-A40DD1B0D8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3847746-0DD2-4849-B8F1-0C078E28D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A21A06E-1802-4D35-B16B-A464B11AC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092118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Placeholder 3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F27650D8-C8D3-4E95-9AD1-8DDAD4E2993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0" b="5330"/>
          <a:stretch>
            <a:fillRect/>
          </a:stretch>
        </p:blipFill>
        <p:spPr>
          <a:xfrm>
            <a:off x="987811" y="1824282"/>
            <a:ext cx="10059864" cy="4163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308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B5D6631-F74B-410E-B60D-7C97D6D77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300CB1-0412-47A2-BA30-07135C98E7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1AC820A-F7A7-46F3-933A-2CCC7201D3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DAFCA3D-277C-4C06-BC17-5108F3A700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457DF47-900A-447E-9B61-2B94B7495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28372" y="1267730"/>
            <a:ext cx="1567331" cy="645295"/>
            <a:chOff x="5318306" y="1386268"/>
            <a:chExt cx="1567331" cy="645295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4772325-EEFF-4BA8-841C-29A78A2E43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D3094C5-7785-41DD-B095-217D26651E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D3CF66E-289D-4AB8-85D9-C0B9AE18B6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88AD58F8-A25B-4E55-9B70-759019A69F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6FC0FAB-C447-4AF0-B2F8-1A6656A7C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3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1E7DCD7-3AC5-4E2C-8260-56291A898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675873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5C10AE8-8663-498F-85C5-BFE154BB6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91973" y="643464"/>
            <a:ext cx="4143830" cy="5566305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32DB11C-F5A8-4100-B4A3-1363129E5F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7364" y="806860"/>
            <a:ext cx="3813048" cy="523951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7225" y="1559768"/>
            <a:ext cx="2978281" cy="313537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3000" cap="all" spc="-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Code (screenshot)</a:t>
            </a:r>
          </a:p>
        </p:txBody>
      </p:sp>
      <p:pic>
        <p:nvPicPr>
          <p:cNvPr id="4" name="Picture Placeholder 3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CA26A6D2-6A24-4DE5-81E4-4E34AF2D97C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6" r="40596" b="-1"/>
          <a:stretch/>
        </p:blipFill>
        <p:spPr>
          <a:xfrm>
            <a:off x="467848" y="645106"/>
            <a:ext cx="6758734" cy="5564663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42A565BD-1766-4317-876F-8C88B84DC0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03768" y="640856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B88B546-B69B-4542-AEA9-870C56B75C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18068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641C125-D090-4512-84D4-62C8284A5A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309708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AF1C18B-2ECB-4214-8EB8-96470842B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18068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7308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14">
            <a:extLst>
              <a:ext uri="{FF2B5EF4-FFF2-40B4-BE49-F238E27FC236}">
                <a16:creationId xmlns:a16="http://schemas.microsoft.com/office/drawing/2014/main" id="{76EFD3D9-44F0-4267-BCC1-1613E79D8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 6">
            <a:extLst>
              <a:ext uri="{FF2B5EF4-FFF2-40B4-BE49-F238E27FC236}">
                <a16:creationId xmlns:a16="http://schemas.microsoft.com/office/drawing/2014/main" id="{A779A851-95D6-41AF-937A-B0E4B7F6F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900814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 7">
            <a:extLst>
              <a:ext uri="{FF2B5EF4-FFF2-40B4-BE49-F238E27FC236}">
                <a16:creationId xmlns:a16="http://schemas.microsoft.com/office/drawing/2014/main" id="{953FB2E7-B6CB-429C-81EB-D9516D6D5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633165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Freeform: Shape 20">
            <a:extLst>
              <a:ext uri="{FF2B5EF4-FFF2-40B4-BE49-F238E27FC236}">
                <a16:creationId xmlns:a16="http://schemas.microsoft.com/office/drawing/2014/main" id="{2EC40DB1-B719-4A13-9A4D-0966B4B27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621" y="636723"/>
            <a:ext cx="4000062" cy="5257799"/>
          </a:xfrm>
          <a:custGeom>
            <a:avLst/>
            <a:gdLst>
              <a:gd name="connsiteX0" fmla="*/ 0 w 4634682"/>
              <a:gd name="connsiteY0" fmla="*/ 0 h 5257799"/>
              <a:gd name="connsiteX1" fmla="*/ 4634682 w 4634682"/>
              <a:gd name="connsiteY1" fmla="*/ 0 h 5257799"/>
              <a:gd name="connsiteX2" fmla="*/ 4634682 w 4634682"/>
              <a:gd name="connsiteY2" fmla="*/ 5257799 h 5257799"/>
              <a:gd name="connsiteX3" fmla="*/ 0 w 4634682"/>
              <a:gd name="connsiteY3" fmla="*/ 5257799 h 525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4682" h="5257799">
                <a:moveTo>
                  <a:pt x="0" y="0"/>
                </a:moveTo>
                <a:lnTo>
                  <a:pt x="4634682" y="0"/>
                </a:lnTo>
                <a:lnTo>
                  <a:pt x="4634682" y="5257799"/>
                </a:lnTo>
                <a:lnTo>
                  <a:pt x="0" y="525779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C8198B-61B4-490F-AA97-99CFA2CF36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4872" y="982272"/>
            <a:ext cx="3388419" cy="456097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kern="120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k</a:t>
            </a:r>
          </a:p>
        </p:txBody>
      </p:sp>
      <p:sp>
        <p:nvSpPr>
          <p:cNvPr id="31" name="Rectangle 8">
            <a:extLst>
              <a:ext uri="{FF2B5EF4-FFF2-40B4-BE49-F238E27FC236}">
                <a16:creationId xmlns:a16="http://schemas.microsoft.com/office/drawing/2014/main" id="{82211336-CFF3-412D-868A-6679C1004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901782" y="1352302"/>
            <a:ext cx="6655597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B87C98-6E1F-4B38-91BE-8941A7E9C9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21862" y="1719618"/>
            <a:ext cx="5948831" cy="433462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5400" dirty="0">
                <a:solidFill>
                  <a:srgbClr val="FEFFFF"/>
                </a:solidFill>
              </a:rPr>
              <a:t>Inventory of Parts, Circuit Building, and Displaying Messages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FEFFFF"/>
              </a:solidFill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FEFFFF"/>
              </a:solidFill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FEFFFF"/>
              </a:solidFill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FEFFFF"/>
              </a:solidFill>
            </a:endParaRPr>
          </a:p>
          <a:p>
            <a:pPr algn="l"/>
            <a:endParaRPr lang="en-US" dirty="0">
              <a:solidFill>
                <a:srgbClr val="FE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1226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E36BB3C5-822B-45E1-A81E-5CC3176C61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Placeholder 4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DD84A93F-69C7-47B3-9F7B-0ACE376C5D9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8" b="-1"/>
          <a:stretch/>
        </p:blipFill>
        <p:spPr>
          <a:xfrm rot="10800000">
            <a:off x="579264" y="365140"/>
            <a:ext cx="6288262" cy="3243249"/>
          </a:xfrm>
          <a:prstGeom prst="rect">
            <a:avLst/>
          </a:prstGeom>
        </p:spPr>
      </p:pic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FB39ECA9-4CDE-4883-98E8-287E905E9F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263" y="3630934"/>
            <a:ext cx="6288261" cy="2546028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849689"/>
            <a:ext cx="2111122" cy="210502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Inventory of IoT Kit (picture)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67483D0-BAEB-4927-88AD-76F5DA846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494" y="456572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DBB7B12-4298-4CFB-B539-44A91C930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394346" y="4893056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E534652-9510-4069-83D2-789E9AD9C723}"/>
              </a:ext>
            </a:extLst>
          </p:cNvPr>
          <p:cNvSpPr/>
          <p:nvPr/>
        </p:nvSpPr>
        <p:spPr>
          <a:xfrm>
            <a:off x="3360563" y="3849688"/>
            <a:ext cx="3315810" cy="2105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-228600" defTabSz="9144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UCTRONICS Kit</a:t>
            </a:r>
          </a:p>
          <a:p>
            <a:pPr marL="0" marR="0" lvl="0" indent="-228600" defTabSz="9144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ESP32 (2) </a:t>
            </a:r>
          </a:p>
          <a:p>
            <a:pPr marL="0" marR="0" lvl="0" indent="-228600" defTabSz="9144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LCD Modules (2)</a:t>
            </a:r>
          </a:p>
          <a:p>
            <a:pPr marL="0" marR="0" lvl="0" indent="-228600" defTabSz="9144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Breadboards (3) </a:t>
            </a:r>
          </a:p>
          <a:p>
            <a:pPr marL="0" marR="0" lvl="0" indent="-228600" defTabSz="9144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Mini Router  </a:t>
            </a:r>
          </a:p>
          <a:p>
            <a:pPr marL="0" marR="0" lvl="0" indent="-228600" defTabSz="9144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Patch Cable  </a:t>
            </a:r>
          </a:p>
          <a:p>
            <a:pPr marL="0" marR="0" lvl="0" indent="-228600" defTabSz="9144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Digital Multi Meter </a:t>
            </a:r>
          </a:p>
          <a:p>
            <a:pPr marL="0" marR="0" lvl="0" indent="-228600" defTabSz="9144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USB to Micro USB (2)</a:t>
            </a:r>
          </a:p>
        </p:txBody>
      </p:sp>
      <p:pic>
        <p:nvPicPr>
          <p:cNvPr id="8" name="Picture 7" descr="A picture containing food&#10;&#10;Description automatically generated">
            <a:extLst>
              <a:ext uri="{FF2B5EF4-FFF2-40B4-BE49-F238E27FC236}">
                <a16:creationId xmlns:a16="http://schemas.microsoft.com/office/drawing/2014/main" id="{63C4CB89-B07D-49FA-B8D4-30A09DF61D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003" b="2"/>
          <a:stretch/>
        </p:blipFill>
        <p:spPr>
          <a:xfrm rot="5400000">
            <a:off x="6453084" y="960525"/>
            <a:ext cx="5811838" cy="462100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61677D5-5588-483E-98D3-013FC889AA42}"/>
              </a:ext>
            </a:extLst>
          </p:cNvPr>
          <p:cNvSpPr/>
          <p:nvPr/>
        </p:nvSpPr>
        <p:spPr>
          <a:xfrm>
            <a:off x="7031876" y="365140"/>
            <a:ext cx="4686512" cy="229365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am-ET"/>
          </a:p>
        </p:txBody>
      </p:sp>
    </p:spTree>
    <p:extLst>
      <p:ext uri="{BB962C8B-B14F-4D97-AF65-F5344CB8AC3E}">
        <p14:creationId xmlns:p14="http://schemas.microsoft.com/office/powerpoint/2010/main" val="29904497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/>
              <a:t>Organization of Project Components (picture)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E534652-9510-4069-83D2-789E9AD9C723}"/>
              </a:ext>
            </a:extLst>
          </p:cNvPr>
          <p:cNvSpPr/>
          <p:nvPr/>
        </p:nvSpPr>
        <p:spPr>
          <a:xfrm>
            <a:off x="590719" y="2330505"/>
            <a:ext cx="4559425" cy="39795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-228600" defTabSz="9144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Arduino Mega 2560</a:t>
            </a:r>
          </a:p>
          <a:p>
            <a:pPr marL="0" marR="0" lvl="0" indent="-228600" defTabSz="9144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Breadboard</a:t>
            </a:r>
          </a:p>
          <a:p>
            <a:pPr marL="0" marR="0" lvl="0" indent="-228600" defTabSz="9144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Resistor 10kΩ</a:t>
            </a:r>
          </a:p>
          <a:p>
            <a:pPr marL="0" marR="0" lvl="0" indent="-228600" defTabSz="9144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LEDs</a:t>
            </a:r>
          </a:p>
          <a:p>
            <a:pPr marL="0" marR="0" lvl="0" indent="-228600" defTabSz="9144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Ultrasonic Sensor </a:t>
            </a:r>
          </a:p>
          <a:p>
            <a:pPr marL="0" marR="0" lvl="0" indent="-228600" defTabSz="9144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Passive Buzzer</a:t>
            </a:r>
          </a:p>
          <a:p>
            <a:pPr marL="0" marR="0" lvl="0" indent="-228600" defTabSz="9144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Photoresistor</a:t>
            </a:r>
          </a:p>
          <a:p>
            <a:pPr marL="0" marR="0" lvl="0" indent="-228600" defTabSz="9144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Wires</a:t>
            </a:r>
          </a:p>
          <a:p>
            <a:pPr marL="0" marR="0" lvl="0" indent="-228600" defTabSz="9144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USB Type B cable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Placeholder 11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C3991E0C-7D05-41A2-8C9F-BD16329C3DA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4" r="28105" b="1"/>
          <a:stretch/>
        </p:blipFill>
        <p:spPr>
          <a:xfrm>
            <a:off x="5685809" y="799352"/>
            <a:ext cx="5717389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2458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0D5D19D-0789-4518-B5DC-D47ADF69D2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810" y="3130041"/>
            <a:ext cx="4036334" cy="2387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/>
              <a:t>Circuit with red LED on (picture)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5431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Placeholder 6" descr="A close up of a device&#10;&#10;Description automatically generated">
            <a:extLst>
              <a:ext uri="{FF2B5EF4-FFF2-40B4-BE49-F238E27FC236}">
                <a16:creationId xmlns:a16="http://schemas.microsoft.com/office/drawing/2014/main" id="{FA207C65-90E6-47E1-A014-53654CD5E24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2" r="40725" b="-1"/>
          <a:stretch/>
        </p:blipFill>
        <p:spPr>
          <a:xfrm>
            <a:off x="5922492" y="666728"/>
            <a:ext cx="5536001" cy="546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47835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PDescription xmlns="4873beb7-5857-4685-be1f-d57550cc96cc" xsi:nil="true"/>
    <AssetExpire xmlns="4873beb7-5857-4685-be1f-d57550cc96cc">2029-01-01T08:00:00+00:00</AssetExpire>
    <CampaignTagsTaxHTField0 xmlns="4873beb7-5857-4685-be1f-d57550cc96cc">
      <Terms xmlns="http://schemas.microsoft.com/office/infopath/2007/PartnerControls"/>
    </CampaignTagsTaxHTField0>
    <IntlLangReviewDate xmlns="4873beb7-5857-4685-be1f-d57550cc96cc" xsi:nil="true"/>
    <TPFriendlyName xmlns="4873beb7-5857-4685-be1f-d57550cc96cc" xsi:nil="true"/>
    <IntlLangReview xmlns="4873beb7-5857-4685-be1f-d57550cc96cc">false</IntlLangReview>
    <LocLastLocAttemptVersionLookup xmlns="4873beb7-5857-4685-be1f-d57550cc96cc">855024</LocLastLocAttemptVersionLookup>
    <PolicheckWords xmlns="4873beb7-5857-4685-be1f-d57550cc96cc" xsi:nil="true"/>
    <SubmitterId xmlns="4873beb7-5857-4685-be1f-d57550cc96cc" xsi:nil="true"/>
    <AcquiredFrom xmlns="4873beb7-5857-4685-be1f-d57550cc96cc">Internal MS</AcquiredFrom>
    <EditorialStatus xmlns="4873beb7-5857-4685-be1f-d57550cc96cc">Complete</EditorialStatus>
    <Markets xmlns="4873beb7-5857-4685-be1f-d57550cc96cc"/>
    <OriginAsset xmlns="4873beb7-5857-4685-be1f-d57550cc96cc" xsi:nil="true"/>
    <AssetStart xmlns="4873beb7-5857-4685-be1f-d57550cc96cc">2012-08-31T08:50:00+00:00</AssetStart>
    <FriendlyTitle xmlns="4873beb7-5857-4685-be1f-d57550cc96cc" xsi:nil="true"/>
    <MarketSpecific xmlns="4873beb7-5857-4685-be1f-d57550cc96cc">false</MarketSpecific>
    <TPNamespace xmlns="4873beb7-5857-4685-be1f-d57550cc96cc" xsi:nil="true"/>
    <PublishStatusLookup xmlns="4873beb7-5857-4685-be1f-d57550cc96cc">
      <Value>1616423</Value>
    </PublishStatusLookup>
    <APAuthor xmlns="4873beb7-5857-4685-be1f-d57550cc96cc">
      <UserInfo>
        <DisplayName>REDMOND\kristaa</DisplayName>
        <AccountId>136</AccountId>
        <AccountType/>
      </UserInfo>
    </APAuthor>
    <TPCommandLine xmlns="4873beb7-5857-4685-be1f-d57550cc96cc" xsi:nil="true"/>
    <IntlLangReviewer xmlns="4873beb7-5857-4685-be1f-d57550cc96cc" xsi:nil="true"/>
    <OpenTemplate xmlns="4873beb7-5857-4685-be1f-d57550cc96cc">true</OpenTemplate>
    <CSXSubmissionDate xmlns="4873beb7-5857-4685-be1f-d57550cc96cc" xsi:nil="true"/>
    <TaxCatchAll xmlns="4873beb7-5857-4685-be1f-d57550cc96cc"/>
    <Manager xmlns="4873beb7-5857-4685-be1f-d57550cc96cc" xsi:nil="true"/>
    <NumericId xmlns="4873beb7-5857-4685-be1f-d57550cc96cc" xsi:nil="true"/>
    <ParentAssetId xmlns="4873beb7-5857-4685-be1f-d57550cc96cc" xsi:nil="true"/>
    <OriginalSourceMarket xmlns="4873beb7-5857-4685-be1f-d57550cc96cc" xsi:nil="true"/>
    <ApprovalStatus xmlns="4873beb7-5857-4685-be1f-d57550cc96cc">InProgress</ApprovalStatus>
    <TPComponent xmlns="4873beb7-5857-4685-be1f-d57550cc96cc" xsi:nil="true"/>
    <EditorialTags xmlns="4873beb7-5857-4685-be1f-d57550cc96cc" xsi:nil="true"/>
    <TPExecutable xmlns="4873beb7-5857-4685-be1f-d57550cc96cc" xsi:nil="true"/>
    <TPLaunchHelpLink xmlns="4873beb7-5857-4685-be1f-d57550cc96cc" xsi:nil="true"/>
    <LocComments xmlns="4873beb7-5857-4685-be1f-d57550cc96cc" xsi:nil="true"/>
    <LocRecommendedHandoff xmlns="4873beb7-5857-4685-be1f-d57550cc96cc" xsi:nil="true"/>
    <SourceTitle xmlns="4873beb7-5857-4685-be1f-d57550cc96cc" xsi:nil="true"/>
    <CSXUpdate xmlns="4873beb7-5857-4685-be1f-d57550cc96cc">false</CSXUpdate>
    <IntlLocPriority xmlns="4873beb7-5857-4685-be1f-d57550cc96cc" xsi:nil="true"/>
    <UAProjectedTotalWords xmlns="4873beb7-5857-4685-be1f-d57550cc96cc" xsi:nil="true"/>
    <AssetType xmlns="4873beb7-5857-4685-be1f-d57550cc96cc">TP</AssetType>
    <MachineTranslated xmlns="4873beb7-5857-4685-be1f-d57550cc96cc">false</MachineTranslated>
    <OutputCachingOn xmlns="4873beb7-5857-4685-be1f-d57550cc96cc">false</OutputCachingOn>
    <TemplateStatus xmlns="4873beb7-5857-4685-be1f-d57550cc96cc">Complete</TemplateStatus>
    <IsSearchable xmlns="4873beb7-5857-4685-be1f-d57550cc96cc">true</IsSearchable>
    <ContentItem xmlns="4873beb7-5857-4685-be1f-d57550cc96cc" xsi:nil="true"/>
    <HandoffToMSDN xmlns="4873beb7-5857-4685-be1f-d57550cc96cc" xsi:nil="true"/>
    <ShowIn xmlns="4873beb7-5857-4685-be1f-d57550cc96cc">Show everywhere</ShowIn>
    <ThumbnailAssetId xmlns="4873beb7-5857-4685-be1f-d57550cc96cc" xsi:nil="true"/>
    <UALocComments xmlns="4873beb7-5857-4685-be1f-d57550cc96cc" xsi:nil="true"/>
    <UALocRecommendation xmlns="4873beb7-5857-4685-be1f-d57550cc96cc">Localize</UALocRecommendation>
    <LastModifiedDateTime xmlns="4873beb7-5857-4685-be1f-d57550cc96cc" xsi:nil="true"/>
    <LegacyData xmlns="4873beb7-5857-4685-be1f-d57550cc96cc" xsi:nil="true"/>
    <LocManualTestRequired xmlns="4873beb7-5857-4685-be1f-d57550cc96cc">false</LocManualTestRequired>
    <LocMarketGroupTiers2 xmlns="4873beb7-5857-4685-be1f-d57550cc96cc" xsi:nil="true"/>
    <ClipArtFilename xmlns="4873beb7-5857-4685-be1f-d57550cc96cc" xsi:nil="true"/>
    <TPApplication xmlns="4873beb7-5857-4685-be1f-d57550cc96cc" xsi:nil="true"/>
    <CSXHash xmlns="4873beb7-5857-4685-be1f-d57550cc96cc" xsi:nil="true"/>
    <DirectSourceMarket xmlns="4873beb7-5857-4685-be1f-d57550cc96cc" xsi:nil="true"/>
    <PrimaryImageGen xmlns="4873beb7-5857-4685-be1f-d57550cc96cc">true</PrimaryImageGen>
    <PlannedPubDate xmlns="4873beb7-5857-4685-be1f-d57550cc96cc" xsi:nil="true"/>
    <CSXSubmissionMarket xmlns="4873beb7-5857-4685-be1f-d57550cc96cc" xsi:nil="true"/>
    <Downloads xmlns="4873beb7-5857-4685-be1f-d57550cc96cc">0</Downloads>
    <ArtSampleDocs xmlns="4873beb7-5857-4685-be1f-d57550cc96cc" xsi:nil="true"/>
    <TrustLevel xmlns="4873beb7-5857-4685-be1f-d57550cc96cc">1 Microsoft Managed Content</TrustLevel>
    <BlockPublish xmlns="4873beb7-5857-4685-be1f-d57550cc96cc">false</BlockPublish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BusinessGroup xmlns="4873beb7-5857-4685-be1f-d57550cc96cc" xsi:nil="true"/>
    <Providers xmlns="4873beb7-5857-4685-be1f-d57550cc96cc" xsi:nil="true"/>
    <TemplateTemplateType xmlns="4873beb7-5857-4685-be1f-d57550cc96cc">PowerPoint Presentation Template</TemplateTemplateType>
    <TimesCloned xmlns="4873beb7-5857-4685-be1f-d57550cc96cc" xsi:nil="true"/>
    <TPAppVersion xmlns="4873beb7-5857-4685-be1f-d57550cc96cc" xsi:nil="true"/>
    <VoteCount xmlns="4873beb7-5857-4685-be1f-d57550cc96cc" xsi:nil="true"/>
    <AverageRating xmlns="4873beb7-5857-4685-be1f-d57550cc96cc" xsi:nil="true"/>
    <FeatureTagsTaxHTField0 xmlns="4873beb7-5857-4685-be1f-d57550cc96cc">
      <Terms xmlns="http://schemas.microsoft.com/office/infopath/2007/PartnerControls"/>
    </FeatureTagsTaxHTField0>
    <Provider xmlns="4873beb7-5857-4685-be1f-d57550cc96cc" xsi:nil="true"/>
    <UACurrentWords xmlns="4873beb7-5857-4685-be1f-d57550cc96cc" xsi:nil="true"/>
    <AssetId xmlns="4873beb7-5857-4685-be1f-d57550cc96cc">TP103431361</AssetId>
    <TPClientViewer xmlns="4873beb7-5857-4685-be1f-d57550cc96cc" xsi:nil="true"/>
    <DSATActionTaken xmlns="4873beb7-5857-4685-be1f-d57550cc96cc" xsi:nil="true"/>
    <APEditor xmlns="4873beb7-5857-4685-be1f-d57550cc96cc">
      <UserInfo>
        <DisplayName/>
        <AccountId xsi:nil="true"/>
        <AccountType/>
      </UserInfo>
    </APEditor>
    <TPInstallLocation xmlns="4873beb7-5857-4685-be1f-d57550cc96cc" xsi:nil="true"/>
    <OOCacheId xmlns="4873beb7-5857-4685-be1f-d57550cc96cc" xsi:nil="true"/>
    <IsDeleted xmlns="4873beb7-5857-4685-be1f-d57550cc96cc">false</IsDeleted>
    <PublishTargets xmlns="4873beb7-5857-4685-be1f-d57550cc96cc">OfficeOnlineVNext</PublishTargets>
    <ApprovalLog xmlns="4873beb7-5857-4685-be1f-d57550cc96cc" xsi:nil="true"/>
    <BugNumber xmlns="4873beb7-5857-4685-be1f-d57550cc96cc" xsi:nil="true"/>
    <CrawlForDependencies xmlns="4873beb7-5857-4685-be1f-d57550cc96cc">false</CrawlForDependencies>
    <InternalTagsTaxHTField0 xmlns="4873beb7-5857-4685-be1f-d57550cc96cc">
      <Terms xmlns="http://schemas.microsoft.com/office/infopath/2007/PartnerControls"/>
    </InternalTagsTaxHTField0>
    <LastHandOff xmlns="4873beb7-5857-4685-be1f-d57550cc96cc" xsi:nil="true"/>
    <Milestone xmlns="4873beb7-5857-4685-be1f-d57550cc96cc" xsi:nil="true"/>
    <OriginalRelease xmlns="4873beb7-5857-4685-be1f-d57550cc96cc">15</OriginalRelease>
    <RecommendationsModifier xmlns="4873beb7-5857-4685-be1f-d57550cc96cc" xsi:nil="true"/>
    <ScenarioTagsTaxHTField0 xmlns="4873beb7-5857-4685-be1f-d57550cc96cc">
      <Terms xmlns="http://schemas.microsoft.com/office/infopath/2007/PartnerControls"/>
    </ScenarioTagsTaxHTField0>
    <UANotes xmlns="4873beb7-5857-4685-be1f-d57550cc96c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CDDBB83-77C1-4099-A0AA-289882E745E2}">
  <ds:schemaRefs>
    <ds:schemaRef ds:uri="http://purl.org/dc/elements/1.1/"/>
    <ds:schemaRef ds:uri="http://schemas.microsoft.com/office/2006/metadata/properties"/>
    <ds:schemaRef ds:uri="4873beb7-5857-4685-be1f-d57550cc96cc"/>
    <ds:schemaRef ds:uri="http://schemas.openxmlformats.org/package/2006/metadata/core-properties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561E720F-F05D-4536-9C34-0CFCED65D3B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8C8B9CA-0273-4370-889A-FC05DA5C2FA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532</Words>
  <Application>Microsoft Office PowerPoint</Application>
  <PresentationFormat>Widescreen</PresentationFormat>
  <Paragraphs>83</Paragraphs>
  <Slides>31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1" baseType="lpstr">
      <vt:lpstr>Arial</vt:lpstr>
      <vt:lpstr>Calibri</vt:lpstr>
      <vt:lpstr>Calibri Light</vt:lpstr>
      <vt:lpstr>Century Gothic</vt:lpstr>
      <vt:lpstr>Euphemia</vt:lpstr>
      <vt:lpstr>Garamond</vt:lpstr>
      <vt:lpstr>Nyala</vt:lpstr>
      <vt:lpstr>Wingdings</vt:lpstr>
      <vt:lpstr>Savon</vt:lpstr>
      <vt:lpstr>Office Theme</vt:lpstr>
      <vt:lpstr>CEIS 101 course          project  smart home automation and  security system </vt:lpstr>
      <vt:lpstr>Introduction</vt:lpstr>
      <vt:lpstr>Circuit Simulation in Tinkercad  </vt:lpstr>
      <vt:lpstr>Circuit (screenshot) </vt:lpstr>
      <vt:lpstr>Code (screenshot)</vt:lpstr>
      <vt:lpstr>k</vt:lpstr>
      <vt:lpstr>Inventory of IoT Kit (picture)</vt:lpstr>
      <vt:lpstr>Organization of Project Components (picture)</vt:lpstr>
      <vt:lpstr>Circuit with red LED on (picture)</vt:lpstr>
      <vt:lpstr>Serial Monitor (screenshot)</vt:lpstr>
      <vt:lpstr> Adding Door Sensor to Smart Home System   </vt:lpstr>
      <vt:lpstr>Circuit of door closed with Green LED ON (picture)</vt:lpstr>
      <vt:lpstr>Circuit of door open with Green LED OFF (picture)</vt:lpstr>
      <vt:lpstr>Arduino Code (screenshot)</vt:lpstr>
      <vt:lpstr>Serial Monitor (screenshot)</vt:lpstr>
      <vt:lpstr>.</vt:lpstr>
      <vt:lpstr>Circuit with green LED on</vt:lpstr>
      <vt:lpstr>Circuit with yellow LED on</vt:lpstr>
      <vt:lpstr>Circuit with red LED on</vt:lpstr>
      <vt:lpstr>PowerPoint Presentation</vt:lpstr>
      <vt:lpstr>Arduino Code</vt:lpstr>
      <vt:lpstr>PowerPoint Presentation</vt:lpstr>
      <vt:lpstr>Plot of data (graph from Excel)</vt:lpstr>
      <vt:lpstr>.</vt:lpstr>
      <vt:lpstr>Circuit with automated LED off </vt:lpstr>
      <vt:lpstr>Circuit with automated LED on (picture)</vt:lpstr>
      <vt:lpstr>Arduino Code (screenshot)</vt:lpstr>
      <vt:lpstr>Serial Plotter (screenshot)</vt:lpstr>
      <vt:lpstr>Challenges </vt:lpstr>
      <vt:lpstr>Career Skills Acquired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CEIS 101 course          project  smart home automation and  security system </dc:title>
  <dc:creator>Kune, Temesgen</dc:creator>
  <cp:lastModifiedBy>Kune, Temesgen</cp:lastModifiedBy>
  <cp:revision>3</cp:revision>
  <dcterms:created xsi:type="dcterms:W3CDTF">2020-10-15T04:34:09Z</dcterms:created>
  <dcterms:modified xsi:type="dcterms:W3CDTF">2020-10-16T00:24:05Z</dcterms:modified>
</cp:coreProperties>
</file>