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sldIdLst>
    <p:sldId id="292" r:id="rId5"/>
    <p:sldId id="288" r:id="rId6"/>
    <p:sldId id="256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7" r:id="rId15"/>
    <p:sldId id="268" r:id="rId16"/>
    <p:sldId id="271" r:id="rId17"/>
    <p:sldId id="272" r:id="rId18"/>
    <p:sldId id="259" r:id="rId19"/>
    <p:sldId id="273" r:id="rId20"/>
    <p:sldId id="26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m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9D24E-6983-42AF-A22D-91265C646DD7}" type="datetimeFigureOut">
              <a:rPr lang="am-ET" smtClean="0"/>
              <a:t>20/04/2022</a:t>
            </a:fld>
            <a:endParaRPr lang="am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m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m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m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4CD4-F035-471E-B47E-BCC281BA070E}" type="slidenum">
              <a:rPr lang="am-ET" smtClean="0"/>
              <a:t>‹#›</a:t>
            </a:fld>
            <a:endParaRPr lang="am-ET"/>
          </a:p>
        </p:txBody>
      </p:sp>
    </p:spTree>
    <p:extLst>
      <p:ext uri="{BB962C8B-B14F-4D97-AF65-F5344CB8AC3E}">
        <p14:creationId xmlns:p14="http://schemas.microsoft.com/office/powerpoint/2010/main" val="213633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7F0C-F7BD-4D3B-8F10-E226E1DAFC5F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7746-A177-469E-AAF3-F2B40E7AC74A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AD5-4DFA-4930-BF32-3D8F8DABD7D3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4041-DB80-4221-9AD6-BAAF9E17D94C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990-50E4-4EAC-9ABF-A399F9617DFE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A590-5D0D-4333-90B1-BF977192E4E7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4693-C375-4B22-A409-840C9DC31D80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666D-E3AA-4E34-8F20-9D9CAAFD0617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C823-B9BD-4C60-8479-6D787A3074B5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4A4-C101-40C4-818F-C827A2796457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8DC-468D-4E6B-904F-E063DDF1EF47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19D13-DFDC-43D4-A42D-009D8FA49C36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E36A6-8741-4A6E-BBF3-A8D95866188E}"/>
              </a:ext>
            </a:extLst>
          </p:cNvPr>
          <p:cNvSpPr/>
          <p:nvPr/>
        </p:nvSpPr>
        <p:spPr>
          <a:xfrm>
            <a:off x="1103086" y="812800"/>
            <a:ext cx="9144000" cy="2303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DeVry 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395" y="2743024"/>
            <a:ext cx="9144000" cy="3860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 course project for</a:t>
            </a:r>
          </a:p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Fundamentals of Infrastructure Security       </a:t>
            </a:r>
            <a:r>
              <a:rPr lang="en-US" sz="3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(SEC290)</a:t>
            </a:r>
          </a:p>
          <a:p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			</a:t>
            </a: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April 2022,                                                                            By: Temesgen Kune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26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Take a few minutes to review the packet trace and attempt to analyze what is taking place.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Answer here:</a:t>
            </a:r>
          </a:p>
          <a:p>
            <a:pPr marL="3429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Look at packet no. 20 and packet no. 22. They are both ICMP traffic, but what are the differences between the packets?  </a:t>
            </a:r>
            <a:r>
              <a:rPr lang="en-US" u="sng">
                <a:effectLst/>
              </a:rPr>
              <a:t>Different source and destination</a:t>
            </a:r>
            <a:r>
              <a:rPr lang="en-US">
                <a:effectLst/>
              </a:rPr>
              <a:t>.</a:t>
            </a:r>
          </a:p>
          <a:p>
            <a:pPr marL="3429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  <a:p>
            <a:pPr marL="3429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Why do you see the differences do you think? </a:t>
            </a:r>
            <a:r>
              <a:rPr lang="en-US" u="sng">
                <a:effectLst/>
              </a:rPr>
              <a:t>Different operating systems (Different VMwares</a:t>
            </a:r>
            <a:endParaRPr lang="en-US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40A7306-F9DD-48C6-B1B5-5F7D37E5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31" y="2451947"/>
            <a:ext cx="7316221" cy="30179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DCF7F-439B-45FC-8599-DE981CF1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582-754B-4FA5-B32C-6DDC066F6D6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BFF9-FA8E-425B-9602-85EF72B9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8678-52B0-4A82-9B0F-7EB1D79D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27A8C1-C8E8-499B-9903-3613AB30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776" r="2" b="22967"/>
          <a:stretch/>
        </p:blipFill>
        <p:spPr>
          <a:xfrm>
            <a:off x="4426858" y="3093156"/>
            <a:ext cx="7765144" cy="3764847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2714A34-8F7A-45E3-82D3-B10790BF1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4" r="2" b="14456"/>
          <a:stretch/>
        </p:blipFill>
        <p:spPr>
          <a:xfrm>
            <a:off x="4426858" y="0"/>
            <a:ext cx="7765146" cy="3093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 attack and advanced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60000"/>
                  </a:schemeClr>
                </a:solidFill>
                <a:effectLst/>
              </a:rPr>
              <a:t>Review packet no. 37 and beyond, what do you think is taking place here? </a:t>
            </a:r>
            <a:r>
              <a:rPr lang="en-US" sz="1700" u="sng">
                <a:solidFill>
                  <a:schemeClr val="tx1">
                    <a:alpha val="60000"/>
                  </a:schemeClr>
                </a:solidFill>
                <a:effectLst/>
              </a:rPr>
              <a:t>Three-way handshake   because it is TCP.</a:t>
            </a:r>
          </a:p>
          <a:p>
            <a:pPr marL="28575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28575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60000"/>
                  </a:schemeClr>
                </a:solidFill>
                <a:effectLst/>
              </a:rPr>
              <a:t>Look at packet no. 14520 and 22486 and compare the packets, is there anything suspicious about these packets? </a:t>
            </a:r>
            <a:r>
              <a:rPr lang="en-US" sz="1700" u="sng">
                <a:solidFill>
                  <a:schemeClr val="tx1">
                    <a:alpha val="60000"/>
                  </a:schemeClr>
                </a:solidFill>
                <a:effectLst/>
              </a:rPr>
              <a:t>Reset flag.</a:t>
            </a:r>
          </a:p>
          <a:p>
            <a:pPr marL="28575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28575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60000"/>
                  </a:schemeClr>
                </a:solidFill>
                <a:effectLst/>
              </a:rPr>
              <a:t>Are there different destinations being targeted? </a:t>
            </a:r>
            <a:r>
              <a:rPr lang="en-US" sz="1700" u="sng">
                <a:solidFill>
                  <a:schemeClr val="tx1">
                    <a:alpha val="60000"/>
                  </a:schemeClr>
                </a:solidFill>
                <a:effectLst/>
              </a:rPr>
              <a:t>No. The same destinations 192.168.25.200</a:t>
            </a:r>
            <a:endParaRPr lang="en-US" sz="170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B196F-6613-45A9-942D-B04BA318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88A3-ACAE-403A-A0B3-DF40D0F00698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FD19-D92D-4D70-A3CF-4B6E6DEB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103B71-78D9-45E0-8263-151ACD02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Web attack and advanced analysis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We have uncovered quite a bit of information in this trace, but have we identified anything of compromise thus far? </a:t>
            </a:r>
          </a:p>
          <a:p>
            <a:pPr marL="0" marR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Answer here:</a:t>
            </a:r>
          </a:p>
          <a:p>
            <a:pPr marL="0" marR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marR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What web attack(s) is/are identified as successful within the trace? </a:t>
            </a:r>
            <a:r>
              <a:rPr lang="en-US" sz="2000" u="sng" dirty="0">
                <a:effectLst/>
              </a:rPr>
              <a:t>HTTP and TCP</a:t>
            </a:r>
            <a:endParaRPr lang="en-US" sz="2000" dirty="0">
              <a:effectLst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Locate packet no. 4, do you see anything of interest in the packet session? </a:t>
            </a:r>
            <a:r>
              <a:rPr lang="en-US" sz="2000" u="sng" dirty="0">
                <a:effectLst/>
              </a:rPr>
              <a:t>NASA</a:t>
            </a:r>
            <a:endParaRPr lang="en-US" sz="20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65F4927-2228-4694-B641-08C6C62A9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-2" b="-2"/>
          <a:stretch/>
        </p:blipFill>
        <p:spPr>
          <a:xfrm>
            <a:off x="5183500" y="1423120"/>
            <a:ext cx="6873033" cy="470597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EBCE9-348B-49FA-858F-203D4D10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FE1F-F080-41CB-8983-B07FC0C68FAB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BA37B-D35D-40C6-98D0-50853B12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A664E-BA96-4FED-9CEF-43FF96B2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D71EECE-5EDF-4F52-988B-215589A64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10"/>
            <a:ext cx="6142586" cy="3428990"/>
          </a:xfrm>
          <a:prstGeom prst="rect">
            <a:avLst/>
          </a:prstGeom>
        </p:spPr>
      </p:pic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2AF93E6A-2B8F-41B1-8590-C00FC17413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/>
          <a:stretch/>
        </p:blipFill>
        <p:spPr>
          <a:xfrm>
            <a:off x="6334569" y="0"/>
            <a:ext cx="5705198" cy="3695817"/>
          </a:xfrm>
          <a:prstGeom prst="rect">
            <a:avLst/>
          </a:prstGeom>
        </p:spPr>
      </p:pic>
      <p:pic>
        <p:nvPicPr>
          <p:cNvPr id="12" name="Picture 1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994DD44-BD11-4250-B7C8-3C4F77C7C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16298" b="1"/>
          <a:stretch/>
        </p:blipFill>
        <p:spPr>
          <a:xfrm>
            <a:off x="46626" y="3341751"/>
            <a:ext cx="6095980" cy="3429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E76418-BBFF-4E79-89EB-1CDBF59768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12483" b="-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C3BE1-7A57-491B-A849-FF70C0CB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Additional Screen Shots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8A48F-F019-4D25-9044-93832591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D8BC-1FDC-44DF-B55B-85CC88C2966A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776D2-B87F-453C-B1FE-296C3E1A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DDBB8-2B14-439F-9F45-513ADD10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C42016-34C0-4D37-91CF-48308269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4EB45A5E-A300-4C79-A5AE-A78AB7C68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A4B8AED9-E236-44C8-A286-D5FAC4AC8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DBA8A-AFD3-4A43-8CFF-101BE55E4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812AD9-E6DC-4032-9634-F8BE9C8B3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AFB4EC-2587-41C9-94B0-4F78DFB04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F997D7-F70D-41BF-9C5D-E357217CA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5684B1-1016-4CA6-AA4F-40CF7D9FC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0F1A9E-BA7D-4BF5-8200-1A9DB79A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9E0FC27-B989-41F5-AAAA-539EA3DFF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054A11-21E3-4D56-91DB-7E98A6256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464" y="1476054"/>
            <a:ext cx="9044156" cy="4671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               </a:t>
            </a:r>
            <a:r>
              <a:rPr lang="en-US" sz="5400">
                <a:solidFill>
                  <a:schemeClr val="bg1"/>
                </a:solidFill>
              </a:rPr>
              <a:t>Module 4 </a:t>
            </a:r>
          </a:p>
          <a:p>
            <a:pPr algn="l"/>
            <a:r>
              <a:rPr lang="en-US" sz="5400">
                <a:solidFill>
                  <a:schemeClr val="bg1"/>
                </a:solidFill>
              </a:rPr>
              <a:t>	    	</a:t>
            </a:r>
            <a:r>
              <a:rPr lang="en-US" sz="5400" u="sng">
                <a:solidFill>
                  <a:schemeClr val="bg1"/>
                </a:solidFill>
              </a:rPr>
              <a:t>Snort</a:t>
            </a:r>
          </a:p>
          <a:p>
            <a:pPr algn="l"/>
            <a:endParaRPr lang="en-US" sz="4000">
              <a:solidFill>
                <a:schemeClr val="bg1"/>
              </a:solidFill>
            </a:endParaRPr>
          </a:p>
          <a:p>
            <a:pPr algn="l"/>
            <a:endParaRPr lang="en-US" sz="4000">
              <a:solidFill>
                <a:schemeClr val="bg1"/>
              </a:solidFill>
            </a:endParaRPr>
          </a:p>
          <a:p>
            <a:pPr algn="l"/>
            <a:endParaRPr lang="en-US" sz="4000">
              <a:solidFill>
                <a:schemeClr val="bg1"/>
              </a:solidFill>
            </a:endParaRPr>
          </a:p>
          <a:p>
            <a:pPr marL="3429000" lvl="8" algn="l"/>
            <a:r>
              <a:rPr lang="en-US" sz="3200">
                <a:solidFill>
                  <a:schemeClr val="bg1"/>
                </a:solidFill>
              </a:rPr>
              <a:t>Temesgen Kune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3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4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Testing Snort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two screenshots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4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Creating Snort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two screenshots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F0686-BA5C-4A62-87E2-F4045404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1F34-11D3-4522-A6A7-F86024A81C34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B8D0-EFEE-4849-9474-86F42379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334A8-A415-4922-8E6F-7D6A8D5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1 Step 8.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the transcript of the XMAS scan alert.</a:t>
            </a:r>
          </a:p>
        </p:txBody>
      </p:sp>
      <p:pic>
        <p:nvPicPr>
          <p:cNvPr id="12" name="Picture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D71BEE-03A1-4C63-BB99-ABAAAA4736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4" t="-1255" b="2916"/>
          <a:stretch/>
        </p:blipFill>
        <p:spPr>
          <a:xfrm>
            <a:off x="4325257" y="526288"/>
            <a:ext cx="7232759" cy="63317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C9A67-7B72-4B80-865D-A731E9AA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19D-738F-41CF-9F2B-8A888B6AC0D9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6BEFB-081C-45F9-8BFB-37C870D3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70300-9DDD-4C4F-B6FC-77345F78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Testing Snort rules cont’d</a:t>
            </a:r>
          </a:p>
        </p:txBody>
      </p:sp>
      <p:pic>
        <p:nvPicPr>
          <p:cNvPr id="10" name="Picture 9" descr="Graphical user interface, text, application, table, email&#10;&#10;Description automatically generated">
            <a:extLst>
              <a:ext uri="{FF2B5EF4-FFF2-40B4-BE49-F238E27FC236}">
                <a16:creationId xmlns:a16="http://schemas.microsoft.com/office/drawing/2014/main" id="{412735D6-3429-4DBC-9AD5-F082BF60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-933" r="12933" b="-4362"/>
          <a:stretch/>
        </p:blipFill>
        <p:spPr>
          <a:xfrm>
            <a:off x="1056214" y="671951"/>
            <a:ext cx="9433109" cy="34184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Take a screenshot of the output in Part 1 Step 10.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It should show the TCP packets generated by the XMAS scan.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E9210-BCFB-4FBF-957B-70226044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5BFF-E1B2-4922-B1A4-40F73B99F90F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05B6-CD5A-4401-AD81-7F709A9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08F13-2FA5-45BB-A589-5FBE8251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2 Step 5.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the ping activity alert.</a:t>
            </a:r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C3FF7B-732C-4E91-900E-0115AC2A6F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r="-2260" b="231"/>
          <a:stretch/>
        </p:blipFill>
        <p:spPr>
          <a:xfrm>
            <a:off x="1455203" y="2290936"/>
            <a:ext cx="9532111" cy="395020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5E33D-0A38-490A-AF60-B5C7610B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B3EB-DA5E-4987-9543-E1075D9609EA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2AC6-9069-4232-A359-BE68F94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FA94-8CD7-4FF3-ACBF-F6CAFEB7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2 Step 6.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the ICMP packets generated by the ping activity.</a:t>
            </a:r>
          </a:p>
        </p:txBody>
      </p:sp>
      <p:pic>
        <p:nvPicPr>
          <p:cNvPr id="4" name="Picture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FABD5A-8F1B-4A02-AF07-E3A697F9FF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r="-647" b="598"/>
          <a:stretch/>
        </p:blipFill>
        <p:spPr>
          <a:xfrm>
            <a:off x="630936" y="2474190"/>
            <a:ext cx="10917936" cy="359284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13DB4-F228-4C74-84F7-FB97C1AC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8AEC-CBAA-4AAF-95FD-ED6D6AF5FBB5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8D04-7B2D-4D49-8541-CB0DB8C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117C-815D-4A7F-887D-7D673838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C419B-3802-4E89-9D2C-4E3BA796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Introduction</a:t>
            </a:r>
            <a:endParaRPr lang="am-ET" b="1">
              <a:solidFill>
                <a:srgbClr val="FFFFFF"/>
              </a:solidFill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BED5-15DE-4227-87EA-764B9231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819" y="636190"/>
            <a:ext cx="8331200" cy="5585619"/>
          </a:xfrm>
        </p:spPr>
        <p:txBody>
          <a:bodyPr anchor="ctr">
            <a:normAutofit/>
          </a:bodyPr>
          <a:lstStyle/>
          <a:p>
            <a:pPr marL="0" marR="201930">
              <a:lnSpc>
                <a:spcPct val="2000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New technologies and applications are being developed on a regular basis. </a:t>
            </a:r>
          </a:p>
          <a:p>
            <a:pPr marL="0" marR="201930">
              <a:lnSpc>
                <a:spcPct val="2000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important to stay current with the skills required for evolving </a:t>
            </a:r>
          </a:p>
          <a:p>
            <a:pPr marL="0" marR="201930" indent="0">
              <a:lnSpc>
                <a:spcPct val="2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job market and to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take advantage of the many available learning opportunities.</a:t>
            </a:r>
            <a:endParaRPr lang="am-ET" sz="1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2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am-ET" sz="1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6159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project covers fundamentals of infrastructure security.</a:t>
            </a:r>
          </a:p>
          <a:p>
            <a:pPr marR="61595" lvl="2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onfiguring firewall rules, </a:t>
            </a:r>
          </a:p>
          <a:p>
            <a:pPr marR="61595" lvl="2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eploying Snort sensors for network intrusion detection, </a:t>
            </a:r>
          </a:p>
          <a:p>
            <a:pPr marR="61595" lvl="2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xploring SSL encryption, </a:t>
            </a:r>
          </a:p>
          <a:p>
            <a:pPr marR="61595" lvl="2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nalyzing traffic to detect attacks,</a:t>
            </a:r>
          </a:p>
          <a:p>
            <a:pPr marR="61595" lvl="2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ploiting Microsoft vulnerabilities, and </a:t>
            </a:r>
          </a:p>
          <a:p>
            <a:pPr marR="61595" lvl="2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conducting live memory analysis. </a:t>
            </a:r>
            <a:endParaRPr lang="am-ET" sz="1600" b="1" dirty="0"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0DC9C-D24D-48B5-A791-4C2E86FA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A84041-DB80-4221-9AD6-BAAF9E17D94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4/20/2022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95809-8ADE-4B82-9444-9973E4C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2A6E-2EB6-4A4C-A9BC-2A431D5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89097-B4E2-4F9F-9CBE-5C04691F4EB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4256" y="953293"/>
            <a:ext cx="6761019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/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Memory Analysis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                                                                Temesgen Kune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0E2517-9126-4DC1-B6A6-C496D89D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983" y="1261679"/>
            <a:ext cx="3986125" cy="2387600"/>
          </a:xfrm>
        </p:spPr>
        <p:txBody>
          <a:bodyPr/>
          <a:lstStyle/>
          <a:p>
            <a:r>
              <a:rPr lang="en-US" dirty="0"/>
              <a:t>Module  5</a:t>
            </a:r>
            <a:endParaRPr lang="am-ET" dirty="0"/>
          </a:p>
        </p:txBody>
      </p:sp>
    </p:spTree>
    <p:extLst>
      <p:ext uri="{BB962C8B-B14F-4D97-AF65-F5344CB8AC3E}">
        <p14:creationId xmlns:p14="http://schemas.microsoft.com/office/powerpoint/2010/main" val="123826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39435" cy="1164736"/>
          </a:xfrm>
        </p:spPr>
        <p:txBody>
          <a:bodyPr>
            <a:normAutofit fontScale="90000"/>
          </a:bodyPr>
          <a:lstStyle/>
          <a:p>
            <a:r>
              <a:rPr lang="en-US" sz="4400"/>
              <a:t>Linux Processes</a:t>
            </a:r>
            <a:endParaRPr lang="en-US" sz="4400" dirty="0"/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2DDACB1-7B0F-4F9A-97B3-CF3EC1DBFD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4" t="1475" r="-4398" b="-6337"/>
          <a:stretch/>
        </p:blipFill>
        <p:spPr>
          <a:xfrm>
            <a:off x="3773715" y="769258"/>
            <a:ext cx="7910286" cy="574765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336471"/>
            <a:ext cx="2739435" cy="2688559"/>
          </a:xfrm>
        </p:spPr>
        <p:txBody>
          <a:bodyPr/>
          <a:lstStyle/>
          <a:p>
            <a:r>
              <a:rPr lang="en-US" sz="2000"/>
              <a:t>Take a screenshot of the output in Part 1 Step 9. </a:t>
            </a:r>
          </a:p>
          <a:p>
            <a:r>
              <a:rPr lang="en-US" sz="2000"/>
              <a:t>It should show port 55000 open for both IPv4 and IPv6.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E1444-874E-4262-AFA6-A402A289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FF70-4D0C-41E5-9A00-225BEE12614F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FB36-95F9-4E28-8828-476F9151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CE308-8771-4876-B8E8-1FF40990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38736"/>
          </a:xfrm>
        </p:spPr>
        <p:txBody>
          <a:bodyPr>
            <a:noAutofit/>
          </a:bodyPr>
          <a:lstStyle/>
          <a:p>
            <a:r>
              <a:rPr lang="en-US" sz="4000" dirty="0"/>
              <a:t>Process Hacker</a:t>
            </a:r>
          </a:p>
        </p:txBody>
      </p:sp>
      <p:pic>
        <p:nvPicPr>
          <p:cNvPr id="4" name="Picture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E741CE-8010-4B2D-AD5E-4C401C6105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r="-1660" b="4"/>
          <a:stretch/>
        </p:blipFill>
        <p:spPr>
          <a:xfrm>
            <a:off x="3468914" y="885825"/>
            <a:ext cx="8360229" cy="508616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27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2. </a:t>
            </a:r>
          </a:p>
          <a:p>
            <a:r>
              <a:rPr lang="en-US" sz="2000" dirty="0"/>
              <a:t>It should show properties of a chosen process.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80AF6-1FC7-416A-8836-F6D2D295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429B-94F3-45FB-9377-B06F7BC8F0BA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A7A0-BCD2-4A8A-9F09-D4844224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7F8E-A5C5-477F-AEE6-50C69636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 Monitor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Take a screenshot of the output in Part 3 Step 7.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It should show </a:t>
            </a:r>
            <a:r>
              <a:rPr lang="en-US" sz="2000"/>
              <a:t>ifFaceName</a:t>
            </a:r>
            <a:r>
              <a:rPr lang="en-US" sz="2000" dirty="0"/>
              <a:t> in the Path column and Data: Roman in the Detail column.</a:t>
            </a:r>
            <a:endParaRPr lang="en-US" sz="2000"/>
          </a:p>
        </p:txBody>
      </p:sp>
      <p:pic>
        <p:nvPicPr>
          <p:cNvPr id="4" name="Picture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51756D-15E0-4DA1-BC54-557288AEFA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" r="1622" b="-4021"/>
          <a:stretch/>
        </p:blipFill>
        <p:spPr>
          <a:xfrm>
            <a:off x="4289367" y="1098128"/>
            <a:ext cx="7311231" cy="390858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421EA-8F78-40E1-BF47-7ADD8761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D36-5B7A-408E-BE4D-F100470ED801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86DC-9B1C-4A5D-9113-25B7AC96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2E2D-9DBA-4A06-8735-DF440D36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86007"/>
            <a:ext cx="2739435" cy="644214"/>
          </a:xfrm>
        </p:spPr>
        <p:txBody>
          <a:bodyPr>
            <a:normAutofit/>
          </a:bodyPr>
          <a:lstStyle/>
          <a:p>
            <a:r>
              <a:rPr lang="en-US" sz="4000" dirty="0"/>
              <a:t>Volatility</a:t>
            </a:r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C88CDA-B73A-4F7A-8593-473F46DE1B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10494"/>
          <a:stretch>
            <a:fillRect/>
          </a:stretch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1827272"/>
            <a:ext cx="2739435" cy="2688559"/>
          </a:xfrm>
        </p:spPr>
        <p:txBody>
          <a:bodyPr/>
          <a:lstStyle/>
          <a:p>
            <a:r>
              <a:rPr lang="en-US" sz="2000" dirty="0"/>
              <a:t>Take </a:t>
            </a:r>
            <a:r>
              <a:rPr lang="en-US" sz="2000"/>
              <a:t>a screenshot </a:t>
            </a:r>
            <a:r>
              <a:rPr lang="en-US" sz="2000" dirty="0"/>
              <a:t>of the output in Part 4 Step 8.</a:t>
            </a:r>
          </a:p>
          <a:p>
            <a:r>
              <a:rPr lang="en-US" sz="2000" dirty="0"/>
              <a:t>It should show compromised network connections.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357AE-755B-47DC-9FAD-03739CC6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A1DC-35AF-4871-B191-A873B74B1737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82E6-9D9E-435C-BAB1-21D4B85B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CB6D-D56C-4E76-80D4-CE8A5381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1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6" y="811189"/>
            <a:ext cx="3245287" cy="6442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Additional slides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1827272"/>
            <a:ext cx="2739435" cy="2688559"/>
          </a:xfrm>
        </p:spPr>
        <p:txBody>
          <a:bodyPr/>
          <a:lstStyle/>
          <a:p>
            <a:r>
              <a:rPr lang="en-US" sz="2000" dirty="0"/>
              <a:t>.</a:t>
            </a:r>
            <a:endParaRPr lang="en-US" dirty="0"/>
          </a:p>
        </p:txBody>
      </p:sp>
      <p:pic>
        <p:nvPicPr>
          <p:cNvPr id="8" name="Picture Placeholder 7" descr="Text&#10;&#10;Description automatically generated">
            <a:extLst>
              <a:ext uri="{FF2B5EF4-FFF2-40B4-BE49-F238E27FC236}">
                <a16:creationId xmlns:a16="http://schemas.microsoft.com/office/drawing/2014/main" id="{350358F1-A1BD-4392-BBC4-15E14A9962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r="7671"/>
          <a:stretch/>
        </p:blipFill>
        <p:spPr>
          <a:xfrm>
            <a:off x="3356783" y="618397"/>
            <a:ext cx="8597075" cy="510630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39DDA-130B-4C2C-B145-942C89A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F76B-7121-4935-A9E0-BD17CA1C8FD8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2D256-1555-4137-B7E7-A2B7782A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4F4BE-498E-49EB-867A-62969819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886007"/>
            <a:ext cx="3245287" cy="6442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Additional slides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1827272"/>
            <a:ext cx="2739435" cy="2688559"/>
          </a:xfrm>
        </p:spPr>
        <p:txBody>
          <a:bodyPr/>
          <a:lstStyle/>
          <a:p>
            <a:r>
              <a:rPr lang="en-US" sz="2000" dirty="0"/>
              <a:t>.</a:t>
            </a:r>
            <a:endParaRPr lang="en-US" dirty="0"/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40129088-150C-46B6-8F45-4196F20545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4" r="-1348" b="-4459"/>
          <a:stretch/>
        </p:blipFill>
        <p:spPr>
          <a:xfrm>
            <a:off x="3647069" y="987425"/>
            <a:ext cx="8036931" cy="498456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EF879-C31B-4D53-9F98-755A6C26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996A-8926-45C5-B3D7-BBE1225F9B1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67D6-2C5E-49D9-B3FB-B51E837C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05965-E9A2-47D9-8774-9368E932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4184347"/>
            <a:ext cx="8495070" cy="1784402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Module 6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Fundamentals of Infrastructure Security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Lock">
            <a:extLst>
              <a:ext uri="{FF2B5EF4-FFF2-40B4-BE49-F238E27FC236}">
                <a16:creationId xmlns:a16="http://schemas.microsoft.com/office/drawing/2014/main" id="{39859E36-F12A-FFEF-889E-3980444F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3" y="1371600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7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86" y="1054353"/>
            <a:ext cx="4150581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pic>
        <p:nvPicPr>
          <p:cNvPr id="10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626BCE1B-475B-4907-A2E3-7C439667D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-10433" r="-2938" b="-21151"/>
          <a:stretch/>
        </p:blipFill>
        <p:spPr>
          <a:xfrm>
            <a:off x="545586" y="2675030"/>
            <a:ext cx="11646414" cy="39619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0972" y="725714"/>
            <a:ext cx="6718991" cy="1465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Take a screenshot of the output in Part 1 Step 28.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It should show two time-based access rules in the FORWARD chain.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B3D8C-F5B4-4BF2-A623-99D75544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7B13-4310-41C0-8771-169D92F139C0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18B9E-7C63-4E03-AC3F-C4DE6783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F0A41-23FA-46D9-99DC-F51D9492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Dynamic NAT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F190BCB-79D9-4AB8-A962-EEB79040DA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322" b="-20865"/>
          <a:stretch/>
        </p:blipFill>
        <p:spPr>
          <a:xfrm>
            <a:off x="20" y="420925"/>
            <a:ext cx="12191980" cy="448490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Take a screenshot of the output in Part 5 Step 3.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It should include prerouting and postrouting rules.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822EA-F25D-4193-A6B3-FC2BD2B2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D4D-5A3D-46F4-9E32-60F11CDDD3B1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2613C-ADF2-4B83-8608-01D422A3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AC60-338C-4177-84B0-5F716FD4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5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90" y="1289146"/>
            <a:ext cx="4153626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Course Project</a:t>
            </a:r>
            <a:b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92730"/>
            <a:ext cx="7763880" cy="31487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 Fundamentals of Infrastructure Security (SEC290)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		Module 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 Manual Vulnerability Analysis (on a test VM network)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								</a:t>
            </a:r>
          </a:p>
          <a:p>
            <a:pPr algn="l"/>
            <a:r>
              <a:rPr lang="en-US" sz="2000" dirty="0"/>
              <a:t>		Temesgen Kune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Brute forcing of SSH logins</a:t>
            </a:r>
          </a:p>
        </p:txBody>
      </p:sp>
      <p:pic>
        <p:nvPicPr>
          <p:cNvPr id="4" name="Picture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133810AB-96FD-4CA0-8DDF-BC4992AF82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41420" b="-5742"/>
          <a:stretch/>
        </p:blipFill>
        <p:spPr>
          <a:xfrm>
            <a:off x="20" y="10"/>
            <a:ext cx="12191980" cy="454296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Take a screenshot of the output in Part 6 Step 7.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It should show the dropped SSH packet count.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7E053-3206-42BB-B477-065DB8B5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E5ED-70BD-4F89-A7BD-91BDDEE1F0A2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6BCA-A71E-4D77-AC76-1AB598C2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F00C2-6426-4305-846E-88EA593B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60D4-E95E-479F-945F-71F91D3F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3" y="445086"/>
            <a:ext cx="7544972" cy="1193800"/>
          </a:xfrm>
        </p:spPr>
        <p:txBody>
          <a:bodyPr/>
          <a:lstStyle/>
          <a:p>
            <a:r>
              <a:rPr lang="en-US" dirty="0"/>
              <a:t>Additional Slide</a:t>
            </a:r>
            <a:endParaRPr lang="am-E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B8F5C-D5A2-48B3-80AF-F8DC1E142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m-ET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EE3275D-6C26-4A12-AFBF-1D08F1356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2146331"/>
            <a:ext cx="11002929" cy="33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1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698B-8FF5-4128-AA99-DF54FCE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51" y="843831"/>
            <a:ext cx="4620584" cy="7078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/>
              </a:rPr>
              <a:t>Challenges</a:t>
            </a:r>
            <a:endParaRPr lang="en-US" dirty="0"/>
          </a:p>
        </p:txBody>
      </p:sp>
      <p:pic>
        <p:nvPicPr>
          <p:cNvPr id="4" name="Picture 3" descr="Curved section of an athletics track in a sport stadium">
            <a:extLst>
              <a:ext uri="{FF2B5EF4-FFF2-40B4-BE49-F238E27FC236}">
                <a16:creationId xmlns:a16="http://schemas.microsoft.com/office/drawing/2014/main" id="{40C4F75A-B614-4915-ADE8-3DCFD3E0E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1" r="27111" b="-1"/>
          <a:stretch/>
        </p:blipFill>
        <p:spPr>
          <a:xfrm>
            <a:off x="8451273" y="10"/>
            <a:ext cx="374072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B620C9-F175-489D-8E1F-F5B4C0157253}"/>
              </a:ext>
            </a:extLst>
          </p:cNvPr>
          <p:cNvSpPr txBox="1">
            <a:spLocks/>
          </p:cNvSpPr>
          <p:nvPr/>
        </p:nvSpPr>
        <p:spPr>
          <a:xfrm>
            <a:off x="1381182" y="843831"/>
            <a:ext cx="9429635" cy="4116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Virtual machine connection congestion.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Typing errors while in VM terminals.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Unexpected outputs from the commands.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inconsistency.</a:t>
            </a:r>
          </a:p>
        </p:txBody>
      </p:sp>
    </p:spTree>
    <p:extLst>
      <p:ext uri="{BB962C8B-B14F-4D97-AF65-F5344CB8AC3E}">
        <p14:creationId xmlns:p14="http://schemas.microsoft.com/office/powerpoint/2010/main" val="2605722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698B-8FF5-4128-AA99-DF54FCE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94" y="563673"/>
            <a:ext cx="5760719" cy="17850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u="sng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rPr>
              <a:t>areer skills obtained</a:t>
            </a:r>
            <a:endParaRPr lang="en-US" sz="4000" u="sng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B929D0A-E4F9-4A2C-967E-6224B0F93CA9}"/>
              </a:ext>
            </a:extLst>
          </p:cNvPr>
          <p:cNvSpPr txBox="1">
            <a:spLocks/>
          </p:cNvSpPr>
          <p:nvPr/>
        </p:nvSpPr>
        <p:spPr>
          <a:xfrm>
            <a:off x="1628188" y="2479963"/>
            <a:ext cx="5760719" cy="334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Virtual Machine.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 analysis.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Troubleshooting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errors in coding.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tracking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698B-8FF5-4128-AA99-DF54FCE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Conclusion 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5E24A-8E19-4F34-8B14-57BBE33AE443}"/>
              </a:ext>
            </a:extLst>
          </p:cNvPr>
          <p:cNvSpPr txBox="1"/>
          <p:nvPr/>
        </p:nvSpPr>
        <p:spPr>
          <a:xfrm>
            <a:off x="664440" y="1589186"/>
            <a:ext cx="110663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As a beginner, it is an amazing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 working on virtual environment.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Applications and process tracking experiences are helpful in future career.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is hands on training for beginner network security.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Experience of Analyzing data                                                                                                                                                                                              </a:t>
            </a:r>
            <a:endParaRPr kumimoji="0" lang="am-E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yala" panose="02000504070300020003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8F7C4-22CC-485E-9383-971473511995}"/>
              </a:ext>
            </a:extLst>
          </p:cNvPr>
          <p:cNvSpPr txBox="1"/>
          <p:nvPr/>
        </p:nvSpPr>
        <p:spPr>
          <a:xfrm>
            <a:off x="2573336" y="725627"/>
            <a:ext cx="724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am-ET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5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45" y="464564"/>
            <a:ext cx="2739435" cy="29644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Microsoft Windows Bulletin MS08-067 vulnerability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9272F2B5-6E82-4E7B-A3A0-52D572CB34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8831"/>
          <a:stretch>
            <a:fillRect/>
          </a:stretch>
        </p:blipFill>
        <p:spPr>
          <a:xfrm>
            <a:off x="3265869" y="464564"/>
            <a:ext cx="8619593" cy="58685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344" y="3851965"/>
            <a:ext cx="2739435" cy="1964156"/>
          </a:xfrm>
        </p:spPr>
        <p:txBody>
          <a:bodyPr/>
          <a:lstStyle/>
          <a:p>
            <a:r>
              <a:rPr lang="en-US" sz="2000" dirty="0"/>
              <a:t>Take a screenshot of the output in Part 2, Step 2.</a:t>
            </a:r>
          </a:p>
          <a:p>
            <a:r>
              <a:rPr lang="en-US" sz="2000" dirty="0"/>
              <a:t>It should show that a vulnerability exists on the test VM.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2F070-5DE8-41B2-9F25-B67CE8F2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B7EA-BD99-47B4-9B0D-304EAC220873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28416-AA5E-4A19-946B-B6DD523C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11E0-E644-432A-BF0A-A2DB06F9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0" y="754708"/>
            <a:ext cx="2739435" cy="29644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Microsoft Windows Bulletin MS17-010 vulnerability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EB5A7599-A0ED-4813-8E1C-F2AB25CABC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r="2417"/>
          <a:stretch>
            <a:fillRect/>
          </a:stretch>
        </p:blipFill>
        <p:spPr>
          <a:xfrm>
            <a:off x="3271621" y="732006"/>
            <a:ext cx="8614346" cy="586493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033" y="3838971"/>
            <a:ext cx="2739435" cy="1964156"/>
          </a:xfrm>
        </p:spPr>
        <p:txBody>
          <a:bodyPr/>
          <a:lstStyle/>
          <a:p>
            <a:r>
              <a:rPr lang="en-US" sz="2000" dirty="0"/>
              <a:t>Take a screenshot of the output of the </a:t>
            </a:r>
            <a:r>
              <a:rPr lang="en-US" sz="2000" dirty="0" err="1"/>
              <a:t>nmap</a:t>
            </a:r>
            <a:r>
              <a:rPr lang="en-US" sz="2000" dirty="0"/>
              <a:t> command in Part 3.</a:t>
            </a:r>
          </a:p>
          <a:p>
            <a:r>
              <a:rPr lang="en-US" sz="2000" dirty="0"/>
              <a:t>It should show that a vulnerability exists on the test VM.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919F0-A9F7-420C-9408-92606CE1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9210-6E44-4D98-BE33-8D05909775F9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4675F-D66F-4C6E-A818-66DBA4D9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DB6FE-E282-4D2A-BEFC-23B94E48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4" y="891947"/>
            <a:ext cx="3074575" cy="29644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Meter </a:t>
            </a:r>
            <a:r>
              <a:rPr lang="en-US" sz="4400" dirty="0" err="1"/>
              <a:t>preter</a:t>
            </a:r>
            <a:r>
              <a:rPr lang="en-US" sz="4400" dirty="0"/>
              <a:t> session command output</a:t>
            </a:r>
          </a:p>
        </p:txBody>
      </p:sp>
      <p:pic>
        <p:nvPicPr>
          <p:cNvPr id="8" name="Picture Placeholder 7" descr="Text&#10;&#10;Description automatically generated">
            <a:extLst>
              <a:ext uri="{FF2B5EF4-FFF2-40B4-BE49-F238E27FC236}">
                <a16:creationId xmlns:a16="http://schemas.microsoft.com/office/drawing/2014/main" id="{CC5F1B70-EBB4-469D-A1EB-B730574EA6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 b="1528"/>
          <a:stretch>
            <a:fillRect/>
          </a:stretch>
        </p:blipFill>
        <p:spPr>
          <a:xfrm>
            <a:off x="3647069" y="422981"/>
            <a:ext cx="8219843" cy="559634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088" y="4055165"/>
            <a:ext cx="3321981" cy="1964156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output of the meter </a:t>
            </a:r>
            <a:r>
              <a:rPr lang="en-US" sz="2000" dirty="0" err="1"/>
              <a:t>preter</a:t>
            </a:r>
            <a:r>
              <a:rPr lang="en-US" sz="2000" dirty="0"/>
              <a:t> session commands in Part 4, Step 13 or Step 14.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77BE2-8EF9-495C-BD1E-4FE10F47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D5-26B3-4D58-9A40-9B7A1283F4C3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4F4FE-DD0E-4B14-A682-4997E61C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9809A-EF59-4A3C-B766-D7797B97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4612D-D35D-43C8-9D49-2909BC6A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Slides</a:t>
            </a:r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F39492D0-DE0C-47C6-B3A4-377F55F5AF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r="13052"/>
          <a:stretch>
            <a:fillRect/>
          </a:stretch>
        </p:blipFill>
        <p:spPr>
          <a:xfrm>
            <a:off x="4777316" y="755324"/>
            <a:ext cx="6780700" cy="534502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E2D14-7419-45E2-961D-72D6B17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C5CD-A7FC-4AB5-9163-5EA966C21224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C762C-9C48-41FB-813A-5E397679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9A851-D5F1-413B-9F84-97DBC78A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4612D-D35D-43C8-9D49-2909BC6A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Slides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38E7A3B4-D94E-4894-923C-415D194B35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r="9089"/>
          <a:stretch>
            <a:fillRect/>
          </a:stretch>
        </p:blipFill>
        <p:spPr>
          <a:xfrm>
            <a:off x="4741097" y="640080"/>
            <a:ext cx="7041014" cy="55504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31C7E-1BA6-4C01-A22D-E9203398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411-FFA8-4257-91E2-8B7B02863C8A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CBE0E-934C-4B7B-8150-FFEBC8A6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 290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D4185-18E1-400A-B5E6-5FF96D3F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043" y="2849575"/>
            <a:ext cx="11692128" cy="1155525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3600" dirty="0"/>
              <a:t>				Module 2</a:t>
            </a:r>
          </a:p>
          <a:p>
            <a:pPr algn="l"/>
            <a:r>
              <a:rPr lang="en-US" sz="3600" dirty="0"/>
              <a:t>Manual Vulnerability Analysis (on a test VM network)</a:t>
            </a:r>
          </a:p>
          <a:p>
            <a:pPr algn="l"/>
            <a:endParaRPr lang="en-US" sz="3600" dirty="0"/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3396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5731</TotalTime>
  <Words>1023</Words>
  <Application>Microsoft Office PowerPoint</Application>
  <PresentationFormat>Widescreen</PresentationFormat>
  <Paragraphs>225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Nyala</vt:lpstr>
      <vt:lpstr>Times New Roman</vt:lpstr>
      <vt:lpstr>Wingdings</vt:lpstr>
      <vt:lpstr>Office Theme</vt:lpstr>
      <vt:lpstr>PowerPoint Presentation</vt:lpstr>
      <vt:lpstr>Introduction</vt:lpstr>
      <vt:lpstr>Course Project </vt:lpstr>
      <vt:lpstr>Microsoft Windows Bulletin MS08-067 vulnerability</vt:lpstr>
      <vt:lpstr>Microsoft Windows Bulletin MS17-010 vulnerability</vt:lpstr>
      <vt:lpstr>Meter preter session command output</vt:lpstr>
      <vt:lpstr>Additional Slides</vt:lpstr>
      <vt:lpstr>Additional Slides</vt:lpstr>
      <vt:lpstr>PowerPoint Presentation</vt:lpstr>
      <vt:lpstr>Basic attack analysis</vt:lpstr>
      <vt:lpstr>Web attack and advanced analysis</vt:lpstr>
      <vt:lpstr>Web attack and advanced analysis cont’d</vt:lpstr>
      <vt:lpstr>Additional Screen Shots</vt:lpstr>
      <vt:lpstr>PowerPoint Presentation</vt:lpstr>
      <vt:lpstr>Rubric</vt:lpstr>
      <vt:lpstr>Testing Snort rules</vt:lpstr>
      <vt:lpstr>Testing Snort rules cont’d</vt:lpstr>
      <vt:lpstr>Creating Snort rules</vt:lpstr>
      <vt:lpstr>Creating Snort rules cont’d</vt:lpstr>
      <vt:lpstr>Module  5</vt:lpstr>
      <vt:lpstr>Linux Processes</vt:lpstr>
      <vt:lpstr>Process Hacker</vt:lpstr>
      <vt:lpstr>Process Monitor</vt:lpstr>
      <vt:lpstr>Volatility</vt:lpstr>
      <vt:lpstr>Additional slides</vt:lpstr>
      <vt:lpstr>Additional slides</vt:lpstr>
      <vt:lpstr>Module 6  Fundamentals of Infrastructure Security   </vt:lpstr>
      <vt:lpstr>Time-based access</vt:lpstr>
      <vt:lpstr>Dynamic NAT</vt:lpstr>
      <vt:lpstr>Brute forcing of SSH logins</vt:lpstr>
      <vt:lpstr>Additional Slide</vt:lpstr>
      <vt:lpstr>Challenges</vt:lpstr>
      <vt:lpstr>Career skills obtained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Kune, Temesgen</cp:lastModifiedBy>
  <cp:revision>184</cp:revision>
  <dcterms:created xsi:type="dcterms:W3CDTF">2018-12-20T22:43:36Z</dcterms:created>
  <dcterms:modified xsi:type="dcterms:W3CDTF">2022-04-21T03:18:30Z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